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64" r:id="rId6"/>
    <p:sldId id="263" r:id="rId7"/>
    <p:sldId id="262" r:id="rId8"/>
    <p:sldId id="261" r:id="rId9"/>
    <p:sldId id="267" r:id="rId10"/>
    <p:sldId id="268" r:id="rId11"/>
    <p:sldId id="272" r:id="rId12"/>
    <p:sldId id="259" r:id="rId13"/>
    <p:sldId id="260" r:id="rId14"/>
    <p:sldId id="271" r:id="rId15"/>
    <p:sldId id="270" r:id="rId16"/>
    <p:sldId id="275" r:id="rId17"/>
    <p:sldId id="274" r:id="rId18"/>
    <p:sldId id="273" r:id="rId19"/>
    <p:sldId id="276" r:id="rId20"/>
    <p:sldId id="278" r:id="rId21"/>
    <p:sldId id="269" r:id="rId22"/>
    <p:sldId id="277" r:id="rId23"/>
    <p:sldId id="258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45CAAD-D674-4385-B662-611BD96B6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A3E2FDD-71EC-48F2-A0B0-C3C64E1B1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8E729A-6F5B-4D70-B7BC-99BC62B15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9C09-A2F9-4B46-9518-5012D3C78712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72EC1E-4B94-4144-83E9-9CFEDEC00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23DCD8-AC3B-4779-809E-8EA491F3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7D6D-04B6-47B3-B86B-B228E37A7B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975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30D05B-3013-4537-8055-D738BEA2B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DAEB8C6-6BF6-4C82-B922-3E69244BC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DAD406-5AFB-4DCF-ADFE-3F6FD85D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9C09-A2F9-4B46-9518-5012D3C78712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C389CB-0A7F-4D63-AF6A-FA47DEE0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4C4596-A5C2-4DDB-912F-6D92A7167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7D6D-04B6-47B3-B86B-B228E37A7B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602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F4B9AB6-1713-4F34-AF43-DF4A04893E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D657D89-9FF9-449E-A16D-3E973AB92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99ECDA-EA9E-48E0-9A78-3FCD72C7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9C09-A2F9-4B46-9518-5012D3C78712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C566A9-3983-41AC-BB16-9C20CB786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D822F6-8302-4567-BD92-1205AC263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7D6D-04B6-47B3-B86B-B228E37A7B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462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7A2357-5D2E-4ABA-9FC6-22EE9E07E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092B99-BF5C-484E-AC03-2019DDDE5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866383-6B2B-471A-820E-A6551E85C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9C09-A2F9-4B46-9518-5012D3C78712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E2D704-CAEC-4BDB-BB42-C6A2EAFA8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1757C8-CFA2-4A6C-B0F8-275EBF34D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7D6D-04B6-47B3-B86B-B228E37A7B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73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EE71E4-8550-4507-8C0E-4148F6AE3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9B1C5F-CACC-400A-82DF-1393CB36C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E1A2C3-B938-4E8A-9F61-FFF8F47C5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9C09-A2F9-4B46-9518-5012D3C78712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BB850A-B167-4C62-AB28-8CC43A144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4130AE-27CA-448F-8D46-423D9D146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7D6D-04B6-47B3-B86B-B228E37A7B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40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4A7D7C-AD5C-4DAB-B73E-0448F4C3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09B0C4-A7CE-48B0-B04A-399AFC6F7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AF3A290-BAAC-4232-BAAC-EBB0E60CE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5DB5A78-DD62-4C6A-91C4-8F8370EC2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9C09-A2F9-4B46-9518-5012D3C78712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620CEDB-B492-4BEA-9BA2-E4BE53C5F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286939C-BD5F-4BB5-80B2-BB12B87C9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7D6D-04B6-47B3-B86B-B228E37A7B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295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DFF7EF-FC2F-4341-89A5-5DF1C229F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F9DE2D-95F0-485B-A040-8A213558B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35BC8E6-760A-458D-BB89-C080EB8C7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41F50E4-E7FB-4703-BD2E-BEFFB84294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49F6B49-D543-44BD-B418-8AAB53BBD6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BBF84E5-421B-46FF-AD13-B2480FA2B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9C09-A2F9-4B46-9518-5012D3C78712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384BAB6-5812-497F-BA12-B482B2DE7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BB6C29A-F2AE-4931-96AB-8D02A7E5F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7D6D-04B6-47B3-B86B-B228E37A7B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193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6315F5-331B-41D8-9EF0-6AA8721E6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11D441F-EDB7-42C4-991D-ED35A9BFB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9C09-A2F9-4B46-9518-5012D3C78712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903B3D5-7BA8-4812-A946-CCD335E32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837A949-81CE-4368-881E-1AD7619E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7D6D-04B6-47B3-B86B-B228E37A7B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538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8363D42-1239-432A-82BB-07304A510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9C09-A2F9-4B46-9518-5012D3C78712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5B371D0-700E-4518-B229-7E798E07E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4CD765D-9760-4FAB-B520-1F4E65FFF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7D6D-04B6-47B3-B86B-B228E37A7B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72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2F370C-34F2-421A-9702-2C2F61C21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D2E029-9C9F-4DF4-9C60-67D0D7935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0407256-F854-4F99-ADEF-DDA92DFB5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0DD9074-F6BD-4AFF-8653-8F8D98FFC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9C09-A2F9-4B46-9518-5012D3C78712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73037AC-A382-4DE6-B8E1-370F604A7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BC7BA0-4937-4F58-B27B-ACF6A8D8F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7D6D-04B6-47B3-B86B-B228E37A7B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205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DA32C8-8E3A-4B71-B66B-97C33614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D686E5A-A83D-4AF2-A94F-010B91DB4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15960F1-797B-4EA4-9D72-0373DC484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D8B5C6-6F20-466C-B04C-4DD6CAE64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9C09-A2F9-4B46-9518-5012D3C78712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54C02BA-36EE-419E-9189-CDB0BB5C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4CAB5B9-FC33-408E-AF41-DDDCCF4D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7D6D-04B6-47B3-B86B-B228E37A7B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738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0664497-7F0E-4BCE-A8B3-BC846DD21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BB55B-8B6B-454B-BE3B-B6262F5A9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0B1F69-81E4-4264-91DA-7F16601523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F9C09-A2F9-4B46-9518-5012D3C78712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DFE2E3-EB83-44D2-9C41-252710E11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6BE8F4-D68D-4E35-9688-B10DBDDE1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67D6D-04B6-47B3-B86B-B228E37A7B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86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05F881-53DF-4DCD-8FD6-D35FCC5C14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9AAC3D-13F2-44B1-A58C-2DEBB522F2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0478948-6ECD-422D-8AD9-595B88EE4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02" y="76733"/>
            <a:ext cx="11794898" cy="648599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D1EBC27-A303-4902-B501-D7EDE680A2A9}"/>
              </a:ext>
            </a:extLst>
          </p:cNvPr>
          <p:cNvSpPr txBox="1"/>
          <p:nvPr/>
        </p:nvSpPr>
        <p:spPr>
          <a:xfrm>
            <a:off x="7391400" y="523875"/>
            <a:ext cx="40386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indent="-194310" algn="ct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LIBERA  ACCADEMIA POPOLARE</a:t>
            </a:r>
          </a:p>
          <a:p>
            <a:pPr indent="-194310" algn="ct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DELLA TERZA ETA’</a:t>
            </a:r>
          </a:p>
          <a:p>
            <a:pPr indent="-194310" algn="ct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PIEVE EMANUELE</a:t>
            </a:r>
          </a:p>
          <a:p>
            <a:pPr indent="-194310" algn="ct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Anno accademico 2024/25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0DC8B89-8485-456E-851E-B47D84F9F4E7}"/>
              </a:ext>
            </a:extLst>
          </p:cNvPr>
          <p:cNvSpPr txBox="1"/>
          <p:nvPr/>
        </p:nvSpPr>
        <p:spPr>
          <a:xfrm>
            <a:off x="2914650" y="3861791"/>
            <a:ext cx="7153275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PAROLE , PAROLE</a:t>
            </a:r>
          </a:p>
          <a:p>
            <a:pPr algn="ctr"/>
            <a:r>
              <a:rPr lang="it-IT" sz="3600" b="1" dirty="0"/>
              <a:t>RISCOPRIAMO L’ITALIANO</a:t>
            </a:r>
          </a:p>
          <a:p>
            <a:pPr algn="ctr"/>
            <a:r>
              <a:rPr lang="it-IT" sz="3600" b="1" dirty="0"/>
              <a:t>4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7F8CEE0-748D-4D85-844A-AB694448D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95275"/>
            <a:ext cx="1810789" cy="224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2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16C4F04-FDC3-443D-9282-2AE631158821}"/>
              </a:ext>
            </a:extLst>
          </p:cNvPr>
          <p:cNvSpPr txBox="1"/>
          <p:nvPr/>
        </p:nvSpPr>
        <p:spPr>
          <a:xfrm>
            <a:off x="2876550" y="504825"/>
            <a:ext cx="61341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IL LATINO IN INFORMATICA</a:t>
            </a:r>
          </a:p>
          <a:p>
            <a:endParaRPr lang="it-IT" sz="3200" b="1" dirty="0"/>
          </a:p>
          <a:p>
            <a:pPr algn="ctr"/>
            <a:r>
              <a:rPr lang="it-IT" sz="3200" b="1" dirty="0">
                <a:highlight>
                  <a:srgbClr val="FFFF00"/>
                </a:highlight>
              </a:rPr>
              <a:t>Digitare</a:t>
            </a:r>
          </a:p>
          <a:p>
            <a:pPr algn="ctr"/>
            <a:r>
              <a:rPr lang="it-IT" sz="3200" b="1" dirty="0">
                <a:highlight>
                  <a:srgbClr val="FFFF00"/>
                </a:highlight>
              </a:rPr>
              <a:t>Delete</a:t>
            </a:r>
          </a:p>
          <a:p>
            <a:pPr algn="ctr"/>
            <a:r>
              <a:rPr lang="it-IT" sz="3200" b="1" dirty="0">
                <a:highlight>
                  <a:srgbClr val="FFFF00"/>
                </a:highlight>
              </a:rPr>
              <a:t>Mouse</a:t>
            </a:r>
          </a:p>
          <a:p>
            <a:pPr algn="ctr"/>
            <a:r>
              <a:rPr lang="it-IT" sz="3200" b="1" dirty="0">
                <a:highlight>
                  <a:srgbClr val="FFFF00"/>
                </a:highlight>
              </a:rPr>
              <a:t>Video</a:t>
            </a:r>
          </a:p>
          <a:p>
            <a:pPr algn="ctr"/>
            <a:r>
              <a:rPr lang="it-IT" sz="3200" b="1" dirty="0">
                <a:highlight>
                  <a:srgbClr val="FFFF00"/>
                </a:highlight>
              </a:rPr>
              <a:t>Server</a:t>
            </a:r>
          </a:p>
          <a:p>
            <a:pPr algn="ctr"/>
            <a:r>
              <a:rPr lang="it-IT" sz="3200" b="1" dirty="0">
                <a:highlight>
                  <a:srgbClr val="FFFF00"/>
                </a:highlight>
              </a:rPr>
              <a:t>Provider</a:t>
            </a:r>
          </a:p>
          <a:p>
            <a:pPr algn="ctr"/>
            <a:r>
              <a:rPr lang="it-IT" sz="3200" b="1" dirty="0">
                <a:highlight>
                  <a:srgbClr val="FFFF00"/>
                </a:highlight>
              </a:rPr>
              <a:t>Connessione</a:t>
            </a:r>
          </a:p>
          <a:p>
            <a:pPr algn="ctr"/>
            <a:r>
              <a:rPr lang="it-IT" sz="3200" b="1" dirty="0">
                <a:highlight>
                  <a:srgbClr val="FFFF00"/>
                </a:highlight>
              </a:rPr>
              <a:t>Inter-net</a:t>
            </a:r>
          </a:p>
        </p:txBody>
      </p:sp>
    </p:spTree>
    <p:extLst>
      <p:ext uri="{BB962C8B-B14F-4D97-AF65-F5344CB8AC3E}">
        <p14:creationId xmlns:p14="http://schemas.microsoft.com/office/powerpoint/2010/main" val="373299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6DBF4C5-56BE-436A-8112-FC1B30E15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96513"/>
            <a:ext cx="3949526" cy="308397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B4D1B34-11E0-497D-A548-B5589B35B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337" y="209101"/>
            <a:ext cx="4391638" cy="321989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27E4FCD-06CB-4931-AC4F-8599D31AE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915" y="2923668"/>
            <a:ext cx="3096057" cy="36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0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752BD0B-E76D-4683-BF83-7DFD86F077D2}"/>
              </a:ext>
            </a:extLst>
          </p:cNvPr>
          <p:cNvSpPr txBox="1"/>
          <p:nvPr/>
        </p:nvSpPr>
        <p:spPr>
          <a:xfrm>
            <a:off x="276224" y="352425"/>
            <a:ext cx="559565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IL LATINO E IL TEMPO</a:t>
            </a:r>
          </a:p>
          <a:p>
            <a:endParaRPr lang="it-IT" sz="3200" dirty="0"/>
          </a:p>
          <a:p>
            <a:pPr algn="ctr"/>
            <a:r>
              <a:rPr lang="it-IT" sz="3200" b="1" dirty="0">
                <a:highlight>
                  <a:srgbClr val="FFFF00"/>
                </a:highlight>
              </a:rPr>
              <a:t>Eternità</a:t>
            </a:r>
          </a:p>
          <a:p>
            <a:pPr algn="ctr"/>
            <a:r>
              <a:rPr lang="it-IT" sz="3200" b="1" dirty="0">
                <a:highlight>
                  <a:srgbClr val="FFFF00"/>
                </a:highlight>
              </a:rPr>
              <a:t>Evo</a:t>
            </a:r>
          </a:p>
          <a:p>
            <a:pPr algn="ctr"/>
            <a:r>
              <a:rPr lang="it-IT" sz="3200" b="1" dirty="0">
                <a:highlight>
                  <a:srgbClr val="FFFF00"/>
                </a:highlight>
              </a:rPr>
              <a:t>Anno</a:t>
            </a:r>
          </a:p>
          <a:p>
            <a:pPr algn="ctr"/>
            <a:r>
              <a:rPr lang="it-IT" sz="3200" b="1" dirty="0">
                <a:highlight>
                  <a:srgbClr val="FFFF00"/>
                </a:highlight>
              </a:rPr>
              <a:t>Mese</a:t>
            </a:r>
          </a:p>
          <a:p>
            <a:pPr algn="ctr"/>
            <a:r>
              <a:rPr lang="it-IT" sz="3200" b="1" dirty="0">
                <a:highlight>
                  <a:srgbClr val="FFFF00"/>
                </a:highlight>
              </a:rPr>
              <a:t>Momento</a:t>
            </a:r>
          </a:p>
          <a:p>
            <a:pPr algn="ctr"/>
            <a:r>
              <a:rPr lang="it-IT" sz="3200" b="1" dirty="0">
                <a:highlight>
                  <a:srgbClr val="FFFF00"/>
                </a:highlight>
              </a:rPr>
              <a:t>Secolo</a:t>
            </a:r>
          </a:p>
          <a:p>
            <a:pPr algn="ctr"/>
            <a:r>
              <a:rPr lang="it-IT" sz="3200" b="1" dirty="0">
                <a:highlight>
                  <a:srgbClr val="FFFF00"/>
                </a:highlight>
              </a:rPr>
              <a:t>ora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47BF705-AEF7-400E-9577-A0A9F9F6C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720" y="2581061"/>
            <a:ext cx="5087060" cy="30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83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AFC2430-5A44-40C8-BB27-7C9D5C9C9638}"/>
              </a:ext>
            </a:extLst>
          </p:cNvPr>
          <p:cNvSpPr txBox="1"/>
          <p:nvPr/>
        </p:nvSpPr>
        <p:spPr>
          <a:xfrm>
            <a:off x="981075" y="197346"/>
            <a:ext cx="705802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IL LATINO NELLE SCIENZE</a:t>
            </a:r>
          </a:p>
          <a:p>
            <a:endParaRPr lang="it-IT" dirty="0"/>
          </a:p>
          <a:p>
            <a:r>
              <a:rPr lang="it-IT" sz="3200" b="1" dirty="0"/>
              <a:t>Per classificare i viventi</a:t>
            </a:r>
          </a:p>
          <a:p>
            <a:r>
              <a:rPr lang="it-IT" sz="3200" b="1" dirty="0"/>
              <a:t>es: </a:t>
            </a:r>
            <a:r>
              <a:rPr lang="it-IT" sz="3200" b="1" dirty="0" err="1"/>
              <a:t>Cetus</a:t>
            </a:r>
            <a:r>
              <a:rPr lang="it-IT" sz="3200" b="1" dirty="0"/>
              <a:t>= balena,  cetacei</a:t>
            </a:r>
          </a:p>
          <a:p>
            <a:r>
              <a:rPr lang="it-IT" sz="3200" b="1" dirty="0"/>
              <a:t>Per denominare i farmaci omeopatici</a:t>
            </a:r>
          </a:p>
          <a:p>
            <a:r>
              <a:rPr lang="it-IT" sz="3200" b="1" dirty="0"/>
              <a:t>In botanica per denominare i vegetali</a:t>
            </a:r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699D816-3E45-4917-9501-652B1134DCAD}"/>
              </a:ext>
            </a:extLst>
          </p:cNvPr>
          <p:cNvSpPr txBox="1"/>
          <p:nvPr/>
        </p:nvSpPr>
        <p:spPr>
          <a:xfrm>
            <a:off x="3093243" y="4385024"/>
            <a:ext cx="3900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TESTUDINES LINNAEUS</a:t>
            </a:r>
          </a:p>
          <a:p>
            <a:r>
              <a:rPr lang="it-IT" sz="2800" b="1" dirty="0"/>
              <a:t>RANGIFER TARANDUS</a:t>
            </a:r>
          </a:p>
          <a:p>
            <a:r>
              <a:rPr lang="it-IT" sz="2800" b="1" i="0" dirty="0" err="1">
                <a:solidFill>
                  <a:srgbClr val="1F1F1F"/>
                </a:solidFill>
                <a:effectLst/>
                <a:latin typeface="Google Sans"/>
              </a:rPr>
              <a:t>Oryctolagus</a:t>
            </a:r>
            <a:r>
              <a:rPr lang="it-IT" sz="2800" b="1" i="0" dirty="0">
                <a:solidFill>
                  <a:srgbClr val="1F1F1F"/>
                </a:solidFill>
                <a:effectLst/>
                <a:latin typeface="Google Sans"/>
              </a:rPr>
              <a:t> CUNICULUS</a:t>
            </a:r>
            <a:endParaRPr lang="it-IT" sz="28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1517F72-538C-465D-B775-A5DF99BD2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550" y="409575"/>
            <a:ext cx="3138778" cy="258572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52BAAD4-753F-4B2A-99B3-FE6F388C8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3641229"/>
            <a:ext cx="3641936" cy="293875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834A34F-124D-47D3-A2C6-D17A454EE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31" y="3542016"/>
            <a:ext cx="2476894" cy="307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67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B4D4646-0391-484C-8AE7-7A856997A42D}"/>
              </a:ext>
            </a:extLst>
          </p:cNvPr>
          <p:cNvSpPr txBox="1"/>
          <p:nvPr/>
        </p:nvSpPr>
        <p:spPr>
          <a:xfrm>
            <a:off x="706531" y="735954"/>
            <a:ext cx="808672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IL LATINO IN ASTRONOMIA</a:t>
            </a:r>
          </a:p>
          <a:p>
            <a:pPr algn="ctr"/>
            <a:r>
              <a:rPr lang="it-IT" sz="2800" b="1" dirty="0">
                <a:highlight>
                  <a:srgbClr val="FFFF00"/>
                </a:highlight>
              </a:rPr>
              <a:t>I nomi dei pianeti, i satelliti, le costellazioni</a:t>
            </a:r>
          </a:p>
          <a:p>
            <a:pPr algn="ctr"/>
            <a:r>
              <a:rPr lang="it-IT" sz="2800" b="1" dirty="0">
                <a:highlight>
                  <a:srgbClr val="FFFF00"/>
                </a:highlight>
              </a:rPr>
              <a:t>Cygnus, Aquila, </a:t>
            </a:r>
            <a:r>
              <a:rPr lang="it-IT" sz="2800" b="1" dirty="0" err="1">
                <a:highlight>
                  <a:srgbClr val="FFFF00"/>
                </a:highlight>
              </a:rPr>
              <a:t>Cetus</a:t>
            </a:r>
            <a:r>
              <a:rPr lang="it-IT" sz="2800" b="1" dirty="0">
                <a:highlight>
                  <a:srgbClr val="FFFF00"/>
                </a:highlight>
              </a:rPr>
              <a:t>, </a:t>
            </a:r>
            <a:r>
              <a:rPr lang="it-IT" sz="2800" b="1" dirty="0" err="1">
                <a:highlight>
                  <a:srgbClr val="FFFF00"/>
                </a:highlight>
              </a:rPr>
              <a:t>Canis</a:t>
            </a:r>
            <a:r>
              <a:rPr lang="it-IT" sz="2800" b="1" dirty="0">
                <a:highlight>
                  <a:srgbClr val="FFFF00"/>
                </a:highlight>
              </a:rPr>
              <a:t>,  </a:t>
            </a:r>
            <a:r>
              <a:rPr lang="it-IT" sz="2800" b="1" dirty="0" err="1">
                <a:highlight>
                  <a:srgbClr val="FFFF00"/>
                </a:highlight>
              </a:rPr>
              <a:t>Ursa</a:t>
            </a:r>
            <a:r>
              <a:rPr lang="it-IT" sz="2800" b="1" dirty="0">
                <a:highlight>
                  <a:srgbClr val="FFFF00"/>
                </a:highlight>
              </a:rPr>
              <a:t>, </a:t>
            </a:r>
            <a:r>
              <a:rPr lang="it-IT" sz="2800" b="1" dirty="0" err="1">
                <a:highlight>
                  <a:srgbClr val="FFFF00"/>
                </a:highlight>
              </a:rPr>
              <a:t>Camelopardalis</a:t>
            </a:r>
            <a:r>
              <a:rPr lang="it-IT" sz="2800" b="1" dirty="0">
                <a:highlight>
                  <a:srgbClr val="FFFF00"/>
                </a:highlight>
              </a:rPr>
              <a:t> (chi è?)</a:t>
            </a:r>
          </a:p>
          <a:p>
            <a:pPr algn="ctr"/>
            <a:endParaRPr lang="it-IT" sz="2800" b="1" dirty="0">
              <a:highlight>
                <a:srgbClr val="FFFF00"/>
              </a:highlight>
            </a:endParaRPr>
          </a:p>
          <a:p>
            <a:pPr algn="ctr"/>
            <a:r>
              <a:rPr lang="it-IT" sz="2800" b="1" dirty="0">
                <a:highlight>
                  <a:srgbClr val="FFFF00"/>
                </a:highlight>
              </a:rPr>
              <a:t>Le costellazioni dell’oroscopo</a:t>
            </a:r>
          </a:p>
          <a:p>
            <a:pPr algn="ctr"/>
            <a:r>
              <a:rPr lang="it-IT" sz="2800" b="1" dirty="0" err="1">
                <a:highlight>
                  <a:srgbClr val="FFFF00"/>
                </a:highlight>
              </a:rPr>
              <a:t>Aquarius,libra</a:t>
            </a:r>
            <a:r>
              <a:rPr lang="it-IT" sz="2800" b="1" dirty="0">
                <a:highlight>
                  <a:srgbClr val="FFFF00"/>
                </a:highlight>
              </a:rPr>
              <a:t>, </a:t>
            </a:r>
            <a:r>
              <a:rPr lang="it-IT" sz="2800" b="1" dirty="0" err="1">
                <a:highlight>
                  <a:srgbClr val="FFFF00"/>
                </a:highlight>
              </a:rPr>
              <a:t>aries</a:t>
            </a:r>
            <a:r>
              <a:rPr lang="it-IT" sz="2800" b="1" dirty="0">
                <a:highlight>
                  <a:srgbClr val="FFFF00"/>
                </a:highlight>
              </a:rPr>
              <a:t>, </a:t>
            </a:r>
            <a:r>
              <a:rPr lang="it-IT" sz="2800" b="1" dirty="0" err="1">
                <a:highlight>
                  <a:srgbClr val="FFFF00"/>
                </a:highlight>
              </a:rPr>
              <a:t>cancer</a:t>
            </a:r>
            <a:r>
              <a:rPr lang="it-IT" sz="2800" b="1" dirty="0">
                <a:highlight>
                  <a:srgbClr val="FFFF00"/>
                </a:highlight>
              </a:rPr>
              <a:t>, gemini, </a:t>
            </a:r>
            <a:r>
              <a:rPr lang="it-IT" sz="2800" b="1" dirty="0" err="1">
                <a:highlight>
                  <a:srgbClr val="FFFF00"/>
                </a:highlight>
              </a:rPr>
              <a:t>leo</a:t>
            </a:r>
            <a:r>
              <a:rPr lang="it-IT" sz="2800" b="1" dirty="0">
                <a:highlight>
                  <a:srgbClr val="FFFF00"/>
                </a:highlight>
              </a:rPr>
              <a:t>, </a:t>
            </a:r>
            <a:r>
              <a:rPr lang="it-IT" sz="2800" b="1" dirty="0" err="1">
                <a:highlight>
                  <a:srgbClr val="FFFF00"/>
                </a:highlight>
              </a:rPr>
              <a:t>pisces</a:t>
            </a:r>
            <a:r>
              <a:rPr lang="it-IT" sz="2800" b="1" dirty="0">
                <a:highlight>
                  <a:srgbClr val="FFFF00"/>
                </a:highlight>
              </a:rPr>
              <a:t>, </a:t>
            </a:r>
            <a:r>
              <a:rPr lang="it-IT" sz="2800" b="1" dirty="0" err="1">
                <a:highlight>
                  <a:srgbClr val="FFFF00"/>
                </a:highlight>
              </a:rPr>
              <a:t>sagittarius,scorpio</a:t>
            </a:r>
            <a:r>
              <a:rPr lang="it-IT" sz="2800" b="1" dirty="0">
                <a:highlight>
                  <a:srgbClr val="FFFF00"/>
                </a:highlight>
              </a:rPr>
              <a:t>, </a:t>
            </a:r>
            <a:r>
              <a:rPr lang="it-IT" sz="2800" b="1" dirty="0" err="1">
                <a:highlight>
                  <a:srgbClr val="FFFF00"/>
                </a:highlight>
              </a:rPr>
              <a:t>taurus</a:t>
            </a:r>
            <a:r>
              <a:rPr lang="it-IT" sz="2800" b="1" dirty="0">
                <a:highlight>
                  <a:srgbClr val="FFFF00"/>
                </a:highlight>
              </a:rPr>
              <a:t>, </a:t>
            </a:r>
            <a:r>
              <a:rPr lang="it-IT" sz="2800" b="1" dirty="0" err="1">
                <a:highlight>
                  <a:srgbClr val="FFFF00"/>
                </a:highlight>
              </a:rPr>
              <a:t>virgo,capricornus</a:t>
            </a:r>
            <a:r>
              <a:rPr lang="it-IT" sz="2800" b="1" dirty="0">
                <a:highlight>
                  <a:srgbClr val="FFFF00"/>
                </a:highlight>
              </a:rPr>
              <a:t>  </a:t>
            </a:r>
          </a:p>
          <a:p>
            <a:pPr algn="ctr"/>
            <a:r>
              <a:rPr lang="it-IT" sz="2800" b="1" dirty="0">
                <a:highlight>
                  <a:srgbClr val="FFFF00"/>
                </a:highlight>
              </a:rPr>
              <a:t>VENERE, MERCURIO, MARTE, GIOVE</a:t>
            </a:r>
          </a:p>
          <a:p>
            <a:pPr algn="ctr"/>
            <a:r>
              <a:rPr lang="it-IT" sz="2800" b="1" dirty="0">
                <a:highlight>
                  <a:srgbClr val="FFFF00"/>
                </a:highlight>
              </a:rPr>
              <a:t>L’ORSA MAGGIORE E MINORE, SATURNO LUNA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84A4330-430C-4DE4-A560-32A8D2F15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302" y="1312454"/>
            <a:ext cx="1352479" cy="171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95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84D8CFE-2CF2-4E2C-9C84-3F79A4E28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50" y="266258"/>
            <a:ext cx="11288700" cy="63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00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712CB70-6F3A-4519-A82A-CDCE679EBE86}"/>
              </a:ext>
            </a:extLst>
          </p:cNvPr>
          <p:cNvSpPr txBox="1"/>
          <p:nvPr/>
        </p:nvSpPr>
        <p:spPr>
          <a:xfrm>
            <a:off x="514350" y="382012"/>
            <a:ext cx="414337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IL LATINO IN MEDICINA</a:t>
            </a:r>
          </a:p>
          <a:p>
            <a:r>
              <a:rPr lang="it-IT" sz="2800" b="1" dirty="0">
                <a:highlight>
                  <a:srgbClr val="FFFF00"/>
                </a:highlight>
              </a:rPr>
              <a:t>CELLULA</a:t>
            </a:r>
          </a:p>
          <a:p>
            <a:r>
              <a:rPr lang="it-IT" sz="2800" b="1" dirty="0">
                <a:highlight>
                  <a:srgbClr val="FFFF00"/>
                </a:highlight>
              </a:rPr>
              <a:t>MUSCOLO</a:t>
            </a:r>
          </a:p>
          <a:p>
            <a:r>
              <a:rPr lang="it-IT" sz="2800" b="1" dirty="0">
                <a:highlight>
                  <a:srgbClr val="FFFF00"/>
                </a:highlight>
              </a:rPr>
              <a:t>FEGATO</a:t>
            </a:r>
          </a:p>
          <a:p>
            <a:r>
              <a:rPr lang="it-IT" sz="2800" b="1" dirty="0">
                <a:highlight>
                  <a:srgbClr val="FFFF00"/>
                </a:highlight>
              </a:rPr>
              <a:t>SALIVA</a:t>
            </a:r>
          </a:p>
          <a:p>
            <a:r>
              <a:rPr lang="it-IT" sz="2800" b="1" dirty="0">
                <a:highlight>
                  <a:srgbClr val="FFFF00"/>
                </a:highlight>
              </a:rPr>
              <a:t>SPALLA</a:t>
            </a:r>
          </a:p>
          <a:p>
            <a:r>
              <a:rPr lang="it-IT" sz="2800" b="1" dirty="0">
                <a:highlight>
                  <a:srgbClr val="FFFF00"/>
                </a:highlight>
              </a:rPr>
              <a:t>VERTEBRA</a:t>
            </a:r>
          </a:p>
          <a:p>
            <a:r>
              <a:rPr lang="it-IT" sz="2800" b="1" dirty="0">
                <a:highlight>
                  <a:srgbClr val="FFFF00"/>
                </a:highlight>
              </a:rPr>
              <a:t>VENTRICOLO</a:t>
            </a:r>
          </a:p>
          <a:p>
            <a:r>
              <a:rPr lang="it-IT" sz="2800" b="1" dirty="0">
                <a:highlight>
                  <a:srgbClr val="FFFF00"/>
                </a:highlight>
              </a:rPr>
              <a:t>PLACENTA</a:t>
            </a:r>
          </a:p>
          <a:p>
            <a:r>
              <a:rPr lang="it-IT" sz="2800" b="1" dirty="0">
                <a:highlight>
                  <a:srgbClr val="FFFF00"/>
                </a:highlight>
              </a:rPr>
              <a:t>RETINA</a:t>
            </a:r>
          </a:p>
          <a:p>
            <a:r>
              <a:rPr lang="it-IT" sz="2800" b="1" dirty="0">
                <a:highlight>
                  <a:srgbClr val="FFFF00"/>
                </a:highlight>
              </a:rPr>
              <a:t>INTESTINO</a:t>
            </a:r>
          </a:p>
          <a:p>
            <a:r>
              <a:rPr lang="it-IT" sz="2800" b="1" dirty="0">
                <a:highlight>
                  <a:srgbClr val="FFFF00"/>
                </a:highlight>
              </a:rPr>
              <a:t>ASCELLA</a:t>
            </a:r>
          </a:p>
          <a:p>
            <a:endParaRPr lang="it-IT" sz="3200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2589A59-0DD1-42F0-B9C1-63954C3DE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0864" y="382012"/>
            <a:ext cx="2876786" cy="312729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8E40B3E-05F2-4DD0-BD32-1654D863C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724" y="1061953"/>
            <a:ext cx="3924659" cy="275452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C2D054F-D72C-4689-B386-95B90DCEE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144" y="4027983"/>
            <a:ext cx="4491581" cy="257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86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83C552-F46A-4E03-A91B-44D799F4D8C1}"/>
              </a:ext>
            </a:extLst>
          </p:cNvPr>
          <p:cNvSpPr txBox="1"/>
          <p:nvPr/>
        </p:nvSpPr>
        <p:spPr>
          <a:xfrm>
            <a:off x="1628775" y="533400"/>
            <a:ext cx="104013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IL LATINO NELLO SPORT</a:t>
            </a:r>
          </a:p>
          <a:p>
            <a:endParaRPr lang="it-IT" sz="3600" b="1" dirty="0"/>
          </a:p>
          <a:p>
            <a:r>
              <a:rPr lang="it-IT" sz="2800" b="1" dirty="0">
                <a:highlight>
                  <a:srgbClr val="FFFF00"/>
                </a:highlight>
              </a:rPr>
              <a:t>JUVENTUS</a:t>
            </a:r>
          </a:p>
          <a:p>
            <a:r>
              <a:rPr lang="it-IT" sz="2800" b="1" dirty="0">
                <a:highlight>
                  <a:srgbClr val="FFFF00"/>
                </a:highlight>
              </a:rPr>
              <a:t>HIBERIA</a:t>
            </a:r>
          </a:p>
          <a:p>
            <a:r>
              <a:rPr lang="it-IT" sz="2800" b="1" dirty="0">
                <a:highlight>
                  <a:srgbClr val="FFFF00"/>
                </a:highlight>
              </a:rPr>
              <a:t>BAETIS</a:t>
            </a:r>
          </a:p>
          <a:p>
            <a:r>
              <a:rPr lang="it-IT" sz="2800" b="1" dirty="0">
                <a:highlight>
                  <a:srgbClr val="FFFF00"/>
                </a:highlight>
              </a:rPr>
              <a:t>AUDACIA</a:t>
            </a:r>
          </a:p>
          <a:p>
            <a:r>
              <a:rPr lang="it-IT" sz="2800" b="1" dirty="0">
                <a:highlight>
                  <a:srgbClr val="FFFF00"/>
                </a:highlight>
              </a:rPr>
              <a:t>FORTUNA</a:t>
            </a:r>
          </a:p>
          <a:p>
            <a:r>
              <a:rPr lang="it-IT" sz="2800" b="1" dirty="0">
                <a:highlight>
                  <a:srgbClr val="FFFF00"/>
                </a:highlight>
              </a:rPr>
              <a:t>VIRTUS</a:t>
            </a:r>
          </a:p>
          <a:p>
            <a:r>
              <a:rPr lang="it-IT" sz="2800" b="1" dirty="0">
                <a:highlight>
                  <a:srgbClr val="FFFF00"/>
                </a:highlight>
              </a:rPr>
              <a:t>VIS</a:t>
            </a:r>
          </a:p>
          <a:p>
            <a:r>
              <a:rPr lang="it-IT" sz="2800" b="1" dirty="0">
                <a:highlight>
                  <a:srgbClr val="FFFF00"/>
                </a:highlight>
              </a:rPr>
              <a:t>PRO</a:t>
            </a:r>
          </a:p>
          <a:p>
            <a:r>
              <a:rPr lang="it-IT" sz="2800" b="1" dirty="0">
                <a:highlight>
                  <a:srgbClr val="FFFF00"/>
                </a:highlight>
              </a:rPr>
              <a:t>LIBERTAS</a:t>
            </a:r>
          </a:p>
          <a:p>
            <a:r>
              <a:rPr lang="it-IT" sz="2800" b="1" dirty="0">
                <a:highlight>
                  <a:srgbClr val="FFFF00"/>
                </a:highlight>
              </a:rPr>
              <a:t>MENS SANA</a:t>
            </a:r>
          </a:p>
          <a:p>
            <a:r>
              <a:rPr lang="it-IT" sz="2800" b="1" dirty="0">
                <a:highlight>
                  <a:srgbClr val="FFFF00"/>
                </a:highlight>
              </a:rPr>
              <a:t>ARS ET LABOR </a:t>
            </a:r>
          </a:p>
        </p:txBody>
      </p:sp>
    </p:spTree>
    <p:extLst>
      <p:ext uri="{BB962C8B-B14F-4D97-AF65-F5344CB8AC3E}">
        <p14:creationId xmlns:p14="http://schemas.microsoft.com/office/powerpoint/2010/main" val="130114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DD489D7-C5DA-474E-B9DF-66DB32A8DE5B}"/>
              </a:ext>
            </a:extLst>
          </p:cNvPr>
          <p:cNvSpPr txBox="1"/>
          <p:nvPr/>
        </p:nvSpPr>
        <p:spPr>
          <a:xfrm>
            <a:off x="523876" y="400050"/>
            <a:ext cx="1122997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highlight>
                  <a:srgbClr val="FFFF00"/>
                </a:highlight>
              </a:rPr>
              <a:t>IL LATINO IN CUCINA</a:t>
            </a:r>
          </a:p>
          <a:p>
            <a:endParaRPr lang="it-IT" sz="2800" b="1" dirty="0"/>
          </a:p>
          <a:p>
            <a:r>
              <a:rPr lang="it-IT" sz="2800" b="1" dirty="0"/>
              <a:t>PANIS			companatico, compagno</a:t>
            </a:r>
          </a:p>
          <a:p>
            <a:r>
              <a:rPr lang="it-IT" sz="2800" b="1" dirty="0"/>
              <a:t>CALIX</a:t>
            </a:r>
          </a:p>
          <a:p>
            <a:r>
              <a:rPr lang="it-IT" sz="2800" b="1" dirty="0"/>
              <a:t>SAPIDUS</a:t>
            </a:r>
          </a:p>
          <a:p>
            <a:r>
              <a:rPr lang="it-IT" sz="2800" b="1" dirty="0"/>
              <a:t>SELLA</a:t>
            </a:r>
          </a:p>
          <a:p>
            <a:r>
              <a:rPr lang="it-IT" sz="2800" b="1" dirty="0"/>
              <a:t>DULCIS    		dulcis in fundo</a:t>
            </a:r>
          </a:p>
          <a:p>
            <a:r>
              <a:rPr lang="it-IT" sz="2800" b="1" dirty="0"/>
              <a:t>FRIGO</a:t>
            </a:r>
          </a:p>
          <a:p>
            <a:r>
              <a:rPr lang="it-IT" sz="2800" b="1" dirty="0"/>
              <a:t>PENTOLA 		cosa bolle in pentola? Il diavolo fa le 	pentole e non i 				coperchi</a:t>
            </a:r>
          </a:p>
          <a:p>
            <a:endParaRPr lang="it-IT" sz="2800" b="1" dirty="0"/>
          </a:p>
          <a:p>
            <a:r>
              <a:rPr lang="it-IT" sz="2800" b="1" dirty="0"/>
              <a:t>CUCCHIAIO</a:t>
            </a:r>
            <a:r>
              <a:rPr lang="it-IT" sz="2800" i="1" dirty="0">
                <a:solidFill>
                  <a:srgbClr val="333333"/>
                </a:solidFill>
                <a:latin typeface="PT Serif" panose="020A0603040505020204" pitchFamily="18" charset="0"/>
              </a:rPr>
              <a:t>		</a:t>
            </a:r>
            <a:r>
              <a:rPr lang="it-IT" sz="2800" i="1" dirty="0" err="1">
                <a:solidFill>
                  <a:srgbClr val="333333"/>
                </a:solidFill>
                <a:latin typeface="PT Serif" panose="020A0603040505020204" pitchFamily="18" charset="0"/>
              </a:rPr>
              <a:t>Vi</a:t>
            </a:r>
            <a:r>
              <a:rPr lang="it-IT" sz="2800" b="0" i="1" dirty="0" err="1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cistis</a:t>
            </a:r>
            <a:r>
              <a:rPr lang="it-IT" sz="2800" b="0" i="1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it-IT" sz="2800" b="0" i="1" dirty="0" err="1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cocleam</a:t>
            </a:r>
            <a:r>
              <a:rPr lang="it-IT" sz="2800" b="0" i="1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it-IT" sz="2800" b="0" i="1" dirty="0" err="1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tarditudine</a:t>
            </a:r>
            <a:r>
              <a:rPr lang="it-IT" sz="2800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, avete 							superato in lentezza una lumaca</a:t>
            </a:r>
            <a:endParaRPr lang="it-IT" sz="2800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8626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37A14DC-9FB7-4D82-98D3-0AE3FAD145FD}"/>
              </a:ext>
            </a:extLst>
          </p:cNvPr>
          <p:cNvSpPr txBox="1"/>
          <p:nvPr/>
        </p:nvSpPr>
        <p:spPr>
          <a:xfrm>
            <a:off x="390526" y="1095375"/>
            <a:ext cx="112585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highlight>
                  <a:srgbClr val="FFFF00"/>
                </a:highlight>
              </a:rPr>
              <a:t>CUCINA		parla come mangi	</a:t>
            </a:r>
          </a:p>
          <a:p>
            <a:r>
              <a:rPr lang="it-IT" sz="2800" b="1" dirty="0">
                <a:highlight>
                  <a:srgbClr val="FFFF00"/>
                </a:highlight>
              </a:rPr>
              <a:t>FEGATO	</a:t>
            </a:r>
            <a:r>
              <a:rPr lang="it-IT" sz="2400" b="1" dirty="0">
                <a:highlight>
                  <a:srgbClr val="FFFF00"/>
                </a:highlight>
              </a:rPr>
              <a:t>HAI FEGATO, TI RODE IL FEGATO, HAI UN «BEL» 				FEGATO A,,, </a:t>
            </a:r>
          </a:p>
          <a:p>
            <a:r>
              <a:rPr lang="it-IT" sz="2800" b="1" dirty="0">
                <a:highlight>
                  <a:srgbClr val="FFFF00"/>
                </a:highlight>
              </a:rPr>
              <a:t>LASAGNA		</a:t>
            </a:r>
            <a:r>
              <a:rPr lang="it-IT" sz="2800" b="0" i="0" dirty="0">
                <a:solidFill>
                  <a:srgbClr val="000000"/>
                </a:solidFill>
                <a:effectLst/>
                <a:latin typeface="Trip Sans VF"/>
              </a:rPr>
              <a:t>Dio li fa e poi li accompagna, il maccherone con la lasagna; siccome "maccherone" è anche sinonimo di persona poco "sveglia" il detto è tutto un complimento ....</a:t>
            </a:r>
            <a:endParaRPr lang="it-IT" sz="2800" b="1" dirty="0">
              <a:highlight>
                <a:srgbClr val="FFFF00"/>
              </a:highlight>
            </a:endParaRPr>
          </a:p>
          <a:p>
            <a:r>
              <a:rPr lang="it-IT" sz="2800" b="1" dirty="0">
                <a:highlight>
                  <a:srgbClr val="FFFF00"/>
                </a:highlight>
              </a:rPr>
              <a:t>MAIALE</a:t>
            </a:r>
          </a:p>
          <a:p>
            <a:r>
              <a:rPr lang="it-IT" sz="2800" b="1" dirty="0">
                <a:highlight>
                  <a:srgbClr val="FFFF00"/>
                </a:highlight>
              </a:rPr>
              <a:t>MERENDA			</a:t>
            </a:r>
            <a:r>
              <a:rPr lang="it-IT" sz="2800" dirty="0">
                <a:highlight>
                  <a:srgbClr val="FFFF00"/>
                </a:highlight>
              </a:rPr>
              <a:t>esserci come i cavoli a merenda</a:t>
            </a:r>
          </a:p>
          <a:p>
            <a:r>
              <a:rPr lang="it-IT" sz="2800" b="1" dirty="0">
                <a:highlight>
                  <a:srgbClr val="FFFF00"/>
                </a:highlight>
              </a:rPr>
              <a:t>SALSICCIA</a:t>
            </a:r>
          </a:p>
          <a:p>
            <a:r>
              <a:rPr lang="it-IT" sz="2800" b="1" dirty="0">
                <a:highlight>
                  <a:srgbClr val="FFFF00"/>
                </a:highlight>
              </a:rPr>
              <a:t>TEGAME</a:t>
            </a:r>
          </a:p>
          <a:p>
            <a:r>
              <a:rPr lang="it-IT" sz="2800" b="1" dirty="0">
                <a:highlight>
                  <a:srgbClr val="FFFF00"/>
                </a:highlight>
              </a:rPr>
              <a:t>TORTELLINO</a:t>
            </a:r>
          </a:p>
          <a:p>
            <a:r>
              <a:rPr lang="it-IT" sz="2800" b="1" dirty="0">
                <a:highlight>
                  <a:srgbClr val="FFFF00"/>
                </a:highlight>
              </a:rPr>
              <a:t>MORTADELLA		da </a:t>
            </a:r>
            <a:r>
              <a:rPr lang="it-IT" sz="2800" b="1" dirty="0" err="1">
                <a:highlight>
                  <a:srgbClr val="FFFF00"/>
                </a:highlight>
              </a:rPr>
              <a:t>murtatus</a:t>
            </a:r>
            <a:endParaRPr lang="it-IT" sz="28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2943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B295CFF-44F1-4C1F-856D-CF90406C898A}"/>
              </a:ext>
            </a:extLst>
          </p:cNvPr>
          <p:cNvSpPr txBox="1"/>
          <p:nvPr/>
        </p:nvSpPr>
        <p:spPr>
          <a:xfrm>
            <a:off x="1174377" y="705177"/>
            <a:ext cx="880334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IL LATINO UNA LINGUA MORTA?</a:t>
            </a:r>
          </a:p>
          <a:p>
            <a:pPr algn="ctr"/>
            <a:endParaRPr lang="it-IT" sz="2800" b="1" dirty="0"/>
          </a:p>
          <a:p>
            <a:r>
              <a:rPr lang="it-IT" sz="3200" b="1" dirty="0"/>
              <a:t>AULA MAGNA</a:t>
            </a:r>
          </a:p>
          <a:p>
            <a:r>
              <a:rPr lang="it-IT" sz="3200" b="1" dirty="0"/>
              <a:t>FELIX CATUS</a:t>
            </a:r>
          </a:p>
          <a:p>
            <a:r>
              <a:rPr lang="it-IT" sz="3200" b="1" dirty="0"/>
              <a:t>PELARGONIUM</a:t>
            </a:r>
          </a:p>
          <a:p>
            <a:r>
              <a:rPr lang="it-IT" sz="3200" b="1" dirty="0"/>
              <a:t>ERRATA CORRIGE</a:t>
            </a:r>
          </a:p>
          <a:p>
            <a:r>
              <a:rPr lang="it-IT" sz="3200" b="1" dirty="0"/>
              <a:t>CURRICULUM VITAE</a:t>
            </a:r>
          </a:p>
          <a:p>
            <a:r>
              <a:rPr lang="it-IT" sz="3200" b="1" dirty="0"/>
              <a:t>BUS</a:t>
            </a:r>
          </a:p>
          <a:p>
            <a:r>
              <a:rPr lang="it-IT" sz="3200" b="1" dirty="0"/>
              <a:t>IUS SANGUINIS, IUS SOLI</a:t>
            </a:r>
          </a:p>
          <a:p>
            <a:r>
              <a:rPr lang="it-IT" sz="3200" b="1" dirty="0"/>
              <a:t>«PATER OPTIME, UBI EST MENSA PAUPERORUM?»</a:t>
            </a:r>
          </a:p>
          <a:p>
            <a:endParaRPr lang="it-IT" sz="2800" b="1" dirty="0"/>
          </a:p>
          <a:p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663598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1045ABE-D6CA-4AB2-8D99-04CFC6DAAB30}"/>
              </a:ext>
            </a:extLst>
          </p:cNvPr>
          <p:cNvSpPr txBox="1"/>
          <p:nvPr/>
        </p:nvSpPr>
        <p:spPr>
          <a:xfrm>
            <a:off x="752475" y="657225"/>
            <a:ext cx="1075372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highlight>
                  <a:srgbClr val="FFFF00"/>
                </a:highlight>
              </a:rPr>
              <a:t>IL LATINO IN  CHIMICA</a:t>
            </a:r>
          </a:p>
          <a:p>
            <a:endParaRPr lang="it-IT" dirty="0"/>
          </a:p>
          <a:p>
            <a:endParaRPr lang="it-IT" dirty="0"/>
          </a:p>
          <a:p>
            <a:r>
              <a:rPr lang="it-IT" sz="2400" b="1" dirty="0"/>
              <a:t>ORO			AU  	da	AURUM</a:t>
            </a:r>
          </a:p>
          <a:p>
            <a:r>
              <a:rPr lang="it-IT" sz="2400" b="1" dirty="0"/>
              <a:t>SODIO			NA  	da 	NATRIUM</a:t>
            </a:r>
          </a:p>
          <a:p>
            <a:r>
              <a:rPr lang="it-IT" sz="2400" b="1" dirty="0"/>
              <a:t>ZOLFO			S  	da 	SULFUR</a:t>
            </a:r>
          </a:p>
          <a:p>
            <a:r>
              <a:rPr lang="it-IT" sz="2400" b="1" dirty="0"/>
              <a:t>POTASSIO		K	da 	KALIUM</a:t>
            </a:r>
          </a:p>
          <a:p>
            <a:r>
              <a:rPr lang="it-IT" sz="2400" b="1" dirty="0"/>
              <a:t>MERCURIO		HG	da 	HYDRARGYRUM</a:t>
            </a:r>
          </a:p>
          <a:p>
            <a:r>
              <a:rPr lang="it-IT" sz="2400" b="1" dirty="0"/>
              <a:t>RAME			CU	da	CUPRUM</a:t>
            </a:r>
          </a:p>
          <a:p>
            <a:r>
              <a:rPr lang="it-IT" sz="2400" b="1" dirty="0"/>
              <a:t>AZOTO			N	da 	NITROGENUM   dal greco genitore del nitro - 					salnitro</a:t>
            </a:r>
          </a:p>
          <a:p>
            <a:r>
              <a:rPr lang="it-IT" sz="2400" b="1" dirty="0"/>
              <a:t>FOSFORO		P	da	PHOSPHORUM</a:t>
            </a:r>
          </a:p>
          <a:p>
            <a:r>
              <a:rPr lang="it-IT" sz="2400" b="1" dirty="0"/>
              <a:t>IDROGENO		H	da 	HYDROGEN</a:t>
            </a:r>
          </a:p>
          <a:p>
            <a:r>
              <a:rPr lang="it-IT" sz="2400" b="1" dirty="0"/>
              <a:t>ANTIMONIO		SB	da 	STIBIUM  			= bastoncino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0543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0586B83-FE01-4FE4-9542-FA8C6B556CDC}"/>
              </a:ext>
            </a:extLst>
          </p:cNvPr>
          <p:cNvSpPr txBox="1"/>
          <p:nvPr/>
        </p:nvSpPr>
        <p:spPr>
          <a:xfrm>
            <a:off x="519504" y="178743"/>
            <a:ext cx="57288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highlight>
                  <a:srgbClr val="FFFF00"/>
                </a:highlight>
              </a:rPr>
              <a:t>MOTTI LATINI FAMOSI NEL MONDO</a:t>
            </a:r>
          </a:p>
          <a:p>
            <a:endParaRPr lang="it-IT" sz="2800" b="1" dirty="0">
              <a:highlight>
                <a:srgbClr val="FFFF00"/>
              </a:highlight>
            </a:endParaRPr>
          </a:p>
          <a:p>
            <a:r>
              <a:rPr lang="it-IT" sz="2800" b="1" dirty="0"/>
              <a:t>IN VARIETATE CONCORDIA</a:t>
            </a:r>
          </a:p>
          <a:p>
            <a:r>
              <a:rPr lang="it-IT" sz="2800" b="1" dirty="0"/>
              <a:t>VIPEREOS MORES NON VIOLABO</a:t>
            </a:r>
          </a:p>
          <a:p>
            <a:r>
              <a:rPr lang="it-IT" sz="2800" b="1" dirty="0"/>
              <a:t>F E R T</a:t>
            </a:r>
          </a:p>
          <a:p>
            <a:r>
              <a:rPr lang="it-IT" sz="2800" b="1" dirty="0"/>
              <a:t>SEMPER FIDELIS</a:t>
            </a:r>
          </a:p>
          <a:p>
            <a:r>
              <a:rPr lang="it-IT" sz="2800" b="1" dirty="0"/>
              <a:t>HINC LUCEM ET POCULA SACRA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F3DED67-81F8-4275-BB2A-109C48ABA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993" y="123241"/>
            <a:ext cx="4570032" cy="25527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B6C8C06-4537-4F9C-A956-D384601BB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726" y="2881134"/>
            <a:ext cx="2936707" cy="366254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6C0AE01-5F05-4C96-8328-391E62B1E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3791809"/>
            <a:ext cx="3886597" cy="259973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F4A2FF6-33EF-4C78-A169-916EEA8F64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8678" y="3570714"/>
            <a:ext cx="2827602" cy="30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79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D90A4FA-B97D-4E48-9258-31AED5C25FE3}"/>
              </a:ext>
            </a:extLst>
          </p:cNvPr>
          <p:cNvSpPr txBox="1"/>
          <p:nvPr/>
        </p:nvSpPr>
        <p:spPr>
          <a:xfrm>
            <a:off x="852487" y="381000"/>
            <a:ext cx="1048702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highlight>
                  <a:srgbClr val="FFFF00"/>
                </a:highlight>
              </a:rPr>
              <a:t>DENOMINAZIONE IN LATINO DI PRODOTTI COMMERCIALI ATTUALI</a:t>
            </a:r>
          </a:p>
          <a:p>
            <a:endParaRPr lang="it-IT" sz="2800" b="1" dirty="0">
              <a:highlight>
                <a:srgbClr val="FFFF00"/>
              </a:highlight>
            </a:endParaRPr>
          </a:p>
          <a:p>
            <a:endParaRPr lang="it-IT" sz="2800" b="1" dirty="0"/>
          </a:p>
          <a:p>
            <a:r>
              <a:rPr lang="it-IT" b="1" dirty="0"/>
              <a:t>MAGNUM </a:t>
            </a:r>
          </a:p>
          <a:p>
            <a:r>
              <a:rPr lang="it-IT" b="1" dirty="0"/>
              <a:t>ALGIDA</a:t>
            </a:r>
          </a:p>
          <a:p>
            <a:r>
              <a:rPr lang="it-IT" b="1" dirty="0"/>
              <a:t>LEVISSIMA</a:t>
            </a:r>
          </a:p>
          <a:p>
            <a:r>
              <a:rPr lang="it-IT" b="1" dirty="0"/>
              <a:t>FELIX</a:t>
            </a:r>
          </a:p>
          <a:p>
            <a:r>
              <a:rPr lang="it-IT" b="1" dirty="0"/>
              <a:t>FIDO</a:t>
            </a:r>
          </a:p>
          <a:p>
            <a:r>
              <a:rPr lang="it-IT" b="1" dirty="0"/>
              <a:t>MARS</a:t>
            </a:r>
          </a:p>
          <a:p>
            <a:endParaRPr lang="it-IT" b="1" dirty="0"/>
          </a:p>
          <a:p>
            <a:r>
              <a:rPr lang="it-IT" b="1" dirty="0"/>
              <a:t>REX, IGNIS</a:t>
            </a:r>
          </a:p>
          <a:p>
            <a:endParaRPr lang="it-IT" b="1" dirty="0"/>
          </a:p>
          <a:p>
            <a:r>
              <a:rPr lang="it-IT" b="1" dirty="0"/>
              <a:t>SECURITAS,  AUSONIA, MEDIOLANUM</a:t>
            </a:r>
          </a:p>
          <a:p>
            <a:endParaRPr lang="it-IT" b="1" dirty="0"/>
          </a:p>
          <a:p>
            <a:r>
              <a:rPr lang="it-IT" b="1" dirty="0"/>
              <a:t>HABITAT, DOMUS</a:t>
            </a:r>
          </a:p>
          <a:p>
            <a:endParaRPr lang="it-IT" b="1" dirty="0"/>
          </a:p>
          <a:p>
            <a:r>
              <a:rPr lang="it-IT" b="1" dirty="0"/>
              <a:t>ACER,   VERBATIM</a:t>
            </a:r>
          </a:p>
          <a:p>
            <a:endParaRPr lang="it-IT" b="1" dirty="0"/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127303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9D34126-5622-4700-A06C-5373E97BE3B6}"/>
              </a:ext>
            </a:extLst>
          </p:cNvPr>
          <p:cNvSpPr txBox="1"/>
          <p:nvPr/>
        </p:nvSpPr>
        <p:spPr>
          <a:xfrm>
            <a:off x="1314450" y="847725"/>
            <a:ext cx="9277350" cy="5451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FONTI </a:t>
            </a:r>
            <a:endParaRPr lang="it-IT" sz="1800" dirty="0">
              <a:effectLst/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Ivano Dionigi, ex rettore Alma Mater Bologna, Il presente non basta, la lezione del Latino. Mondadori editore</a:t>
            </a:r>
            <a:endParaRPr lang="it-IT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Accademia della crusca.it</a:t>
            </a:r>
            <a:endParaRPr lang="it-IT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Unaparolalgiorno.it</a:t>
            </a:r>
            <a:endParaRPr lang="it-IT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Treccani.it</a:t>
            </a:r>
            <a:endParaRPr lang="it-IT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Tuttopoli.com</a:t>
            </a:r>
            <a:endParaRPr lang="it-IT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Gnomi.org l’araldica del biscione</a:t>
            </a:r>
            <a:endParaRPr lang="it-IT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Lavocedellamontagna.it</a:t>
            </a:r>
            <a:endParaRPr lang="it-IT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http://www.mastroscappi.org/</a:t>
            </a:r>
            <a:endParaRPr lang="it-IT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Ilristocensore.altervista.org</a:t>
            </a:r>
            <a:endParaRPr lang="it-IT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Ettore Vitale, La ragione delle parole, Amazon editore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Wikipedia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Vistanet.it</a:t>
            </a:r>
            <a:endParaRPr lang="it-IT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390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DB24F7C-CE43-4E87-9AD8-52918F464391}"/>
              </a:ext>
            </a:extLst>
          </p:cNvPr>
          <p:cNvSpPr txBox="1"/>
          <p:nvPr/>
        </p:nvSpPr>
        <p:spPr>
          <a:xfrm>
            <a:off x="1666875" y="2520763"/>
            <a:ext cx="93322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Annuntio</a:t>
            </a:r>
            <a:r>
              <a:rPr lang="it-IT" sz="2800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2800" b="1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vobis</a:t>
            </a:r>
            <a:r>
              <a:rPr lang="it-IT" sz="2800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gaudium magnum: </a:t>
            </a:r>
            <a:r>
              <a:rPr lang="it-IT" sz="2800" b="1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Habemus</a:t>
            </a:r>
            <a:r>
              <a:rPr lang="it-IT" sz="2800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2800" b="1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Papam</a:t>
            </a:r>
            <a:r>
              <a:rPr lang="it-IT" sz="2800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! </a:t>
            </a:r>
            <a:r>
              <a:rPr lang="it-IT" sz="2800" b="1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Eminentissimum</a:t>
            </a:r>
            <a:r>
              <a:rPr lang="it-IT" sz="2800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2800" b="1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ac</a:t>
            </a:r>
            <a:r>
              <a:rPr lang="it-IT" sz="2800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2800" b="1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reverendissimum</a:t>
            </a:r>
            <a:r>
              <a:rPr lang="it-IT" sz="2800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2800" b="1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Dominum</a:t>
            </a:r>
            <a:r>
              <a:rPr lang="it-IT" sz="2800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it-IT" sz="2800" b="1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Dominum</a:t>
            </a:r>
            <a:r>
              <a:rPr lang="it-IT" sz="2800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it-IT" sz="2800" b="1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Iosephum</a:t>
            </a:r>
            <a:r>
              <a:rPr lang="it-IT" sz="2800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it-IT" sz="2800" b="1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Sanctæ</a:t>
            </a:r>
            <a:r>
              <a:rPr lang="it-IT" sz="2800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2800" b="1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Romanæ</a:t>
            </a:r>
            <a:r>
              <a:rPr lang="it-IT" sz="2800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2800" b="1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Ecclesiæ</a:t>
            </a:r>
            <a:r>
              <a:rPr lang="it-IT" sz="2800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2800" b="1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Cardinalem</a:t>
            </a:r>
            <a:r>
              <a:rPr lang="it-IT" sz="2800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Ratzinger, qui </a:t>
            </a:r>
            <a:r>
              <a:rPr lang="it-IT" sz="2800" b="1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sibi</a:t>
            </a:r>
            <a:r>
              <a:rPr lang="it-IT" sz="2800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2800" b="1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nomen</a:t>
            </a:r>
            <a:r>
              <a:rPr lang="it-IT" sz="2800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2800" b="1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imposuit</a:t>
            </a:r>
            <a:r>
              <a:rPr lang="it-IT" sz="2800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it-IT" sz="2800" b="1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Benedicti</a:t>
            </a:r>
            <a:r>
              <a:rPr lang="it-IT" sz="2800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Decimi </a:t>
            </a:r>
            <a:r>
              <a:rPr lang="it-IT" sz="2800" b="1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Sexti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191419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DD02158-8DF2-4F6E-9F2E-AC18897EB06D}"/>
              </a:ext>
            </a:extLst>
          </p:cNvPr>
          <p:cNvSpPr txBox="1"/>
          <p:nvPr/>
        </p:nvSpPr>
        <p:spPr>
          <a:xfrm>
            <a:off x="2531409" y="172569"/>
            <a:ext cx="66948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Il latino nei motti </a:t>
            </a:r>
          </a:p>
          <a:p>
            <a:pPr algn="ctr"/>
            <a:r>
              <a:rPr lang="it-IT" sz="4000" b="1" dirty="0"/>
              <a:t>FLUCTUAT NEC MERGITUR</a:t>
            </a:r>
          </a:p>
          <a:p>
            <a:pPr algn="ctr"/>
            <a:r>
              <a:rPr lang="it-IT" sz="4000" b="1" dirty="0"/>
              <a:t>E PLURIBUS UNUM</a:t>
            </a:r>
          </a:p>
          <a:p>
            <a:pPr algn="ctr"/>
            <a:r>
              <a:rPr lang="it-IT" sz="4000" b="1" dirty="0"/>
              <a:t>CONFOEDERATIO HELVETICA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5A61E4B-AD58-4EC2-8A0B-A0B95398A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73" y="2898125"/>
            <a:ext cx="2619375" cy="325995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0B3DEB3-4C0A-442F-BE9D-B6CC7D6FA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812" y="2934142"/>
            <a:ext cx="3413171" cy="322394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EBD754C-F71F-4BF3-9248-90D19E1FF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933" y="2930678"/>
            <a:ext cx="3173902" cy="322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14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569F13-5085-4E14-9BFE-FD0FA316B52E}"/>
              </a:ext>
            </a:extLst>
          </p:cNvPr>
          <p:cNvSpPr txBox="1"/>
          <p:nvPr/>
        </p:nvSpPr>
        <p:spPr>
          <a:xfrm>
            <a:off x="1019175" y="114300"/>
            <a:ext cx="9763125" cy="6371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FRASI LATINE CHE SENTIAMO PRONUNCIARE SPESSO: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TIMEO DANAOS ET DONA FERENTES </a:t>
            </a:r>
            <a:endParaRPr lang="it-IT" sz="20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LUPUS IN FABULA (quando arriva qualcuno di cui si sta parlando in quel preciso momento)</a:t>
            </a:r>
            <a:endParaRPr lang="it-IT" sz="20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MENS SANA IN CORPORE SANO</a:t>
            </a:r>
            <a:endParaRPr lang="it-IT" sz="20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 MEDIO STAT VIRTUS</a:t>
            </a:r>
            <a:endParaRPr lang="it-IT" sz="20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FIAT LUX</a:t>
            </a:r>
            <a:endParaRPr lang="it-IT" sz="20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MORS TUA VITA MEA</a:t>
            </a:r>
            <a:endParaRPr lang="it-IT" sz="20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ALEA JACTA EST</a:t>
            </a:r>
            <a:endParaRPr lang="it-IT" sz="20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RELATA REFERO (quando riferiamo notizie apprese da altri di cui non vogliamo prenderci la responsabilità)</a:t>
            </a:r>
            <a:endParaRPr lang="it-IT" sz="20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REFERENDUM</a:t>
            </a:r>
            <a:endParaRPr lang="it-IT" sz="20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QUORUM</a:t>
            </a:r>
            <a:endParaRPr lang="it-IT" sz="20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CARPE DIEM</a:t>
            </a:r>
            <a:endParaRPr lang="it-IT" sz="20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27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48F93C1-F0FE-48E0-8DBC-B68C17CA9EAC}"/>
              </a:ext>
            </a:extLst>
          </p:cNvPr>
          <p:cNvSpPr txBox="1"/>
          <p:nvPr/>
        </p:nvSpPr>
        <p:spPr>
          <a:xfrm>
            <a:off x="1685925" y="380999"/>
            <a:ext cx="868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DAL LATINO   AL VOLGARE </a:t>
            </a:r>
          </a:p>
          <a:p>
            <a:pPr algn="ctr"/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( da </a:t>
            </a:r>
            <a:r>
              <a:rPr lang="it-I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vulgus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it-I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all’ITALIANO</a:t>
            </a:r>
          </a:p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7CD3C27-47BA-4C74-86CA-549912F21466}"/>
              </a:ext>
            </a:extLst>
          </p:cNvPr>
          <p:cNvSpPr txBox="1"/>
          <p:nvPr/>
        </p:nvSpPr>
        <p:spPr>
          <a:xfrm>
            <a:off x="2400299" y="4025029"/>
            <a:ext cx="7258051" cy="221073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1798320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 PAREBA BOVES</a:t>
            </a:r>
            <a:endParaRPr lang="it-IT" sz="2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798320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ALBA PRATALIA ARABA</a:t>
            </a:r>
            <a:endParaRPr lang="it-IT" sz="2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798320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ALBO VERSORIO TENEBA</a:t>
            </a:r>
            <a:endParaRPr lang="it-IT" sz="2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798320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NEGRO SEMEN SEMINABA</a:t>
            </a:r>
            <a:endParaRPr lang="it-IT" sz="2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704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A772FD3-5C2D-410C-A4F4-54AEF17C7EBE}"/>
              </a:ext>
            </a:extLst>
          </p:cNvPr>
          <p:cNvSpPr txBox="1"/>
          <p:nvPr/>
        </p:nvSpPr>
        <p:spPr>
          <a:xfrm>
            <a:off x="2057400" y="533400"/>
            <a:ext cx="9315450" cy="450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Il placito Cassinese del 960 d.C.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3600" b="1" dirty="0">
              <a:solidFill>
                <a:srgbClr val="1F1F1F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3600" b="1" dirty="0">
              <a:solidFill>
                <a:srgbClr val="1F1F1F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SAO KE KELLE TERRE PER KELLI CONFINI QUE KI CONTIENE, TRENTA ANNI LE POSSETTE PARTE SANCTI BENEDICTI. </a:t>
            </a:r>
            <a:endParaRPr lang="it-IT" sz="36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38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361935A-235C-4B7C-8352-62F96087E9E6}"/>
              </a:ext>
            </a:extLst>
          </p:cNvPr>
          <p:cNvSpPr txBox="1"/>
          <p:nvPr/>
        </p:nvSpPr>
        <p:spPr>
          <a:xfrm>
            <a:off x="1224803" y="1788022"/>
            <a:ext cx="951547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IL LATINO IN VATICANO</a:t>
            </a:r>
          </a:p>
          <a:p>
            <a:pPr algn="ctr"/>
            <a:endParaRPr lang="it-IT" sz="4000" b="1" dirty="0"/>
          </a:p>
          <a:p>
            <a:pPr algn="ctr"/>
            <a:r>
              <a:rPr lang="it-IT" sz="3600" b="1" dirty="0">
                <a:highlight>
                  <a:srgbClr val="00FF00"/>
                </a:highlight>
              </a:rPr>
              <a:t>IL BANCOMAT</a:t>
            </a:r>
          </a:p>
          <a:p>
            <a:pPr algn="ctr"/>
            <a:endParaRPr lang="it-IT" sz="3600" b="1" dirty="0">
              <a:highlight>
                <a:srgbClr val="00FF00"/>
              </a:highlight>
            </a:endParaRPr>
          </a:p>
          <a:p>
            <a:pPr algn="ctr"/>
            <a:r>
              <a:rPr lang="it-IT" sz="3600" b="1" dirty="0">
                <a:highlight>
                  <a:srgbClr val="00FF00"/>
                </a:highlight>
              </a:rPr>
              <a:t>LA MESSA</a:t>
            </a:r>
          </a:p>
        </p:txBody>
      </p:sp>
    </p:spTree>
    <p:extLst>
      <p:ext uri="{BB962C8B-B14F-4D97-AF65-F5344CB8AC3E}">
        <p14:creationId xmlns:p14="http://schemas.microsoft.com/office/powerpoint/2010/main" val="1769607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39E5978-B13A-4241-9A33-C8CCFFBE8E1C}"/>
              </a:ext>
            </a:extLst>
          </p:cNvPr>
          <p:cNvSpPr txBox="1"/>
          <p:nvPr/>
        </p:nvSpPr>
        <p:spPr>
          <a:xfrm>
            <a:off x="2247900" y="457200"/>
            <a:ext cx="793432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IL LATINO IN </a:t>
            </a:r>
            <a:r>
              <a:rPr lang="it-IT" sz="4000" b="1" dirty="0">
                <a:highlight>
                  <a:srgbClr val="FFFF00"/>
                </a:highlight>
              </a:rPr>
              <a:t>ECONOMIA</a:t>
            </a:r>
          </a:p>
          <a:p>
            <a:pPr algn="ctr"/>
            <a:endParaRPr lang="it-IT" sz="4000" b="1" dirty="0"/>
          </a:p>
          <a:p>
            <a:pPr algn="ctr"/>
            <a:r>
              <a:rPr lang="it-IT" sz="3600" b="1" dirty="0"/>
              <a:t>SPONSOR</a:t>
            </a:r>
          </a:p>
          <a:p>
            <a:pPr algn="ctr"/>
            <a:r>
              <a:rPr lang="it-IT" sz="3600" b="1" dirty="0"/>
              <a:t>AGENDA</a:t>
            </a:r>
          </a:p>
          <a:p>
            <a:pPr algn="ctr"/>
            <a:r>
              <a:rPr lang="it-IT" sz="3600" b="1" dirty="0"/>
              <a:t>BANCA</a:t>
            </a:r>
          </a:p>
          <a:p>
            <a:pPr algn="ctr"/>
            <a:r>
              <a:rPr lang="it-IT" sz="3600" b="1" dirty="0"/>
              <a:t>FISCO</a:t>
            </a:r>
          </a:p>
          <a:p>
            <a:pPr algn="ctr"/>
            <a:r>
              <a:rPr lang="it-IT" sz="3600" b="1" dirty="0"/>
              <a:t>MONETA</a:t>
            </a:r>
          </a:p>
          <a:p>
            <a:pPr algn="ctr"/>
            <a:r>
              <a:rPr lang="it-IT" sz="3600" b="1" dirty="0"/>
              <a:t>CALCOLO</a:t>
            </a:r>
          </a:p>
          <a:p>
            <a:pPr algn="ctr"/>
            <a:r>
              <a:rPr lang="it-IT" sz="3600" b="1" dirty="0"/>
              <a:t>CERTIFICATO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9717588-20D2-4613-9E84-F2AD42F71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1" y="137039"/>
            <a:ext cx="2867425" cy="251495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9B8ED28-DF49-45BD-A286-EE586F8C6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044" y="2362249"/>
            <a:ext cx="4215206" cy="274379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E2D47C1-F4B0-4979-B643-B5E4B7F9B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1" y="3057912"/>
            <a:ext cx="3300002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157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5427</TotalTime>
  <Words>758</Words>
  <Application>Microsoft Office PowerPoint</Application>
  <PresentationFormat>Widescreen</PresentationFormat>
  <Paragraphs>192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Google Sans</vt:lpstr>
      <vt:lpstr>PT Serif</vt:lpstr>
      <vt:lpstr>Trip Sans VF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User</cp:lastModifiedBy>
  <cp:revision>35</cp:revision>
  <dcterms:created xsi:type="dcterms:W3CDTF">2024-11-17T09:45:29Z</dcterms:created>
  <dcterms:modified xsi:type="dcterms:W3CDTF">2025-02-18T09:50:19Z</dcterms:modified>
</cp:coreProperties>
</file>