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0" r:id="rId3"/>
    <p:sldId id="331" r:id="rId4"/>
    <p:sldId id="308" r:id="rId5"/>
    <p:sldId id="336" r:id="rId6"/>
    <p:sldId id="310" r:id="rId7"/>
    <p:sldId id="311" r:id="rId8"/>
    <p:sldId id="337" r:id="rId9"/>
    <p:sldId id="312" r:id="rId10"/>
    <p:sldId id="338" r:id="rId11"/>
    <p:sldId id="341" r:id="rId12"/>
    <p:sldId id="313" r:id="rId13"/>
    <p:sldId id="347" r:id="rId14"/>
    <p:sldId id="342" r:id="rId15"/>
    <p:sldId id="316" r:id="rId16"/>
    <p:sldId id="317" r:id="rId17"/>
    <p:sldId id="351" r:id="rId18"/>
    <p:sldId id="318" r:id="rId19"/>
    <p:sldId id="320" r:id="rId20"/>
    <p:sldId id="348" r:id="rId21"/>
    <p:sldId id="352" r:id="rId22"/>
    <p:sldId id="321" r:id="rId23"/>
    <p:sldId id="322" r:id="rId24"/>
    <p:sldId id="323" r:id="rId25"/>
    <p:sldId id="332" r:id="rId26"/>
    <p:sldId id="325" r:id="rId27"/>
    <p:sldId id="324" r:id="rId28"/>
    <p:sldId id="343" r:id="rId29"/>
    <p:sldId id="330" r:id="rId30"/>
    <p:sldId id="314" r:id="rId31"/>
    <p:sldId id="315" r:id="rId32"/>
    <p:sldId id="305" r:id="rId33"/>
    <p:sldId id="287" r:id="rId34"/>
    <p:sldId id="319" r:id="rId35"/>
    <p:sldId id="344" r:id="rId36"/>
    <p:sldId id="326" r:id="rId37"/>
    <p:sldId id="327" r:id="rId38"/>
    <p:sldId id="303" r:id="rId3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0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64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4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08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249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01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22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1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95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854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98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9C75C-8011-42D4-8B7A-7EC425CFB4A4}" type="datetimeFigureOut">
              <a:rPr lang="it-IT" smtClean="0"/>
              <a:t>18/02/2025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48E7E-E52E-4663-8A3D-2BF4C4C45C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38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" y="26895"/>
            <a:ext cx="12125988" cy="6668058"/>
          </a:xfrm>
          <a:prstGeom prst="rect">
            <a:avLst/>
          </a:prstGeom>
          <a:solidFill>
            <a:schemeClr val="bg1">
              <a:alpha val="69000"/>
            </a:schemeClr>
          </a:solidFill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62300" y="2961481"/>
            <a:ext cx="6781800" cy="9342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it-IT" sz="6600" b="1" dirty="0"/>
              <a:t>Parole, parole…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294374" y="721821"/>
            <a:ext cx="58830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LIBERA  ACCADEMIA POPOLARE</a:t>
            </a:r>
          </a:p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PER LA TERZA ETA’</a:t>
            </a:r>
          </a:p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PIEVE EMANUELE</a:t>
            </a:r>
          </a:p>
          <a:p>
            <a:pPr indent="-194310" algn="ctr">
              <a:spcAft>
                <a:spcPts val="0"/>
              </a:spcAft>
              <a:tabLst>
                <a:tab pos="3060065" algn="ctr"/>
                <a:tab pos="6120130" algn="r"/>
              </a:tabLst>
            </a:pPr>
            <a:r>
              <a:rPr lang="it-IT" dirty="0">
                <a:latin typeface="Arial" panose="020B0604020202020204" pitchFamily="34" charset="0"/>
                <a:ea typeface="Times New Roman" panose="02020603050405020304" pitchFamily="18" charset="0"/>
              </a:rPr>
              <a:t>Anno accademico 2024/25</a:t>
            </a:r>
            <a:endParaRPr lang="it-IT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69" y="149382"/>
            <a:ext cx="1810789" cy="224331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26C8F1-65EC-49CD-B49E-B5AE5A05E2F0}"/>
              </a:ext>
            </a:extLst>
          </p:cNvPr>
          <p:cNvSpPr txBox="1"/>
          <p:nvPr/>
        </p:nvSpPr>
        <p:spPr>
          <a:xfrm>
            <a:off x="4724400" y="4314825"/>
            <a:ext cx="40005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RISCOPRIAMO L’ITALIANO</a:t>
            </a:r>
          </a:p>
          <a:p>
            <a:pPr algn="ctr"/>
            <a:r>
              <a:rPr lang="it-IT" sz="28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1919372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119" y="376517"/>
            <a:ext cx="11237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QUANDO SI DIFFONDE L’USO DEI COGNOMI IN EUROPA?</a:t>
            </a:r>
          </a:p>
          <a:p>
            <a:endParaRPr lang="it-IT" sz="2800" b="1" dirty="0"/>
          </a:p>
          <a:p>
            <a:r>
              <a:rPr lang="it-IT" sz="2800" dirty="0"/>
              <a:t>NEL </a:t>
            </a:r>
            <a:r>
              <a:rPr lang="it-IT" sz="2800" b="1" dirty="0"/>
              <a:t>898 </a:t>
            </a:r>
            <a:r>
              <a:rPr lang="it-IT" sz="2800" dirty="0"/>
              <a:t>D.C. IN SPAGNA. Perché?</a:t>
            </a:r>
          </a:p>
          <a:p>
            <a:endParaRPr lang="it-IT" sz="2800" dirty="0"/>
          </a:p>
          <a:p>
            <a:r>
              <a:rPr lang="it-IT" sz="2800" dirty="0"/>
              <a:t>Nell’ </a:t>
            </a:r>
            <a:r>
              <a:rPr lang="it-IT" sz="2800" b="1" dirty="0"/>
              <a:t>XI</a:t>
            </a:r>
            <a:r>
              <a:rPr lang="it-IT" sz="2800" dirty="0"/>
              <a:t> SECOLO  I </a:t>
            </a:r>
            <a:r>
              <a:rPr lang="it-IT" sz="2800" dirty="0">
                <a:highlight>
                  <a:srgbClr val="00FF00"/>
                </a:highlight>
              </a:rPr>
              <a:t>NOTAI</a:t>
            </a:r>
            <a:r>
              <a:rPr lang="it-IT" sz="2800" dirty="0"/>
              <a:t>  CHIEDONO IL COGNOME PER CONFERMARE LE EREDITÀ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D1547B-0EEE-4F45-BE38-6C742990254F}"/>
              </a:ext>
            </a:extLst>
          </p:cNvPr>
          <p:cNvSpPr txBox="1"/>
          <p:nvPr/>
        </p:nvSpPr>
        <p:spPr>
          <a:xfrm>
            <a:off x="224119" y="3260361"/>
            <a:ext cx="1159136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I cognomi diventarono </a:t>
            </a:r>
            <a:r>
              <a:rPr lang="it-IT" sz="2800" dirty="0">
                <a:highlight>
                  <a:srgbClr val="00FF00"/>
                </a:highlight>
              </a:rPr>
              <a:t>OBBLIGATORI</a:t>
            </a:r>
          </a:p>
          <a:p>
            <a:r>
              <a:rPr lang="it-IT" sz="2800" dirty="0"/>
              <a:t>Nel 1538 		in Inghilterra sotto Cromwell</a:t>
            </a:r>
          </a:p>
          <a:p>
            <a:r>
              <a:rPr lang="it-IT" sz="2800" dirty="0"/>
              <a:t>Nel 1539		in Francia sotto i Valois</a:t>
            </a:r>
          </a:p>
          <a:p>
            <a:r>
              <a:rPr lang="it-IT" sz="2800" dirty="0"/>
              <a:t>Nel 1564 		in tutta Europa e in ITALIA dopo il Concilio di Trento</a:t>
            </a:r>
          </a:p>
          <a:p>
            <a:endParaRPr lang="it-IT" sz="2800" dirty="0"/>
          </a:p>
          <a:p>
            <a:r>
              <a:rPr lang="it-IT" sz="2800" dirty="0"/>
              <a:t>Da qui tocca alle parrocchie aggiornare dei registri che contenessero battesimi, matrimoni, sepolture</a:t>
            </a:r>
          </a:p>
        </p:txBody>
      </p:sp>
    </p:spTree>
    <p:extLst>
      <p:ext uri="{BB962C8B-B14F-4D97-AF65-F5344CB8AC3E}">
        <p14:creationId xmlns:p14="http://schemas.microsoft.com/office/powerpoint/2010/main" val="2845284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13C6EE-E69A-4508-AF78-EF7A51680B7A}"/>
              </a:ext>
            </a:extLst>
          </p:cNvPr>
          <p:cNvSpPr txBox="1"/>
          <p:nvPr/>
        </p:nvSpPr>
        <p:spPr>
          <a:xfrm>
            <a:off x="206189" y="519953"/>
            <a:ext cx="118244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/>
              <a:t>Cognomi derivati da:</a:t>
            </a:r>
          </a:p>
          <a:p>
            <a:endParaRPr lang="it-IT" sz="4800" b="1" dirty="0"/>
          </a:p>
          <a:p>
            <a:r>
              <a:rPr lang="it-IT" sz="4800" b="1" dirty="0"/>
              <a:t>			</a:t>
            </a:r>
            <a:r>
              <a:rPr lang="it-IT" sz="4400" b="1" dirty="0"/>
              <a:t>.MESTIERI</a:t>
            </a:r>
          </a:p>
          <a:p>
            <a:r>
              <a:rPr lang="it-IT" sz="4400" b="1" dirty="0"/>
              <a:t>			.CARATTERISTICHE	FISICHE</a:t>
            </a:r>
          </a:p>
          <a:p>
            <a:r>
              <a:rPr lang="it-IT" sz="4400" b="1" dirty="0"/>
              <a:t>			.ZONA DI PROVENIENZA</a:t>
            </a:r>
          </a:p>
          <a:p>
            <a:r>
              <a:rPr lang="it-IT" sz="4400" b="1" dirty="0"/>
              <a:t>			.PATRONIMIA</a:t>
            </a:r>
          </a:p>
          <a:p>
            <a:r>
              <a:rPr lang="it-IT" sz="4400" b="1" dirty="0"/>
              <a:t>			.ASSENZA DEI GENITORI</a:t>
            </a:r>
          </a:p>
        </p:txBody>
      </p:sp>
    </p:spTree>
    <p:extLst>
      <p:ext uri="{BB962C8B-B14F-4D97-AF65-F5344CB8AC3E}">
        <p14:creationId xmlns:p14="http://schemas.microsoft.com/office/powerpoint/2010/main" val="178683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5" y="587983"/>
            <a:ext cx="6240275" cy="42212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005" y="1100511"/>
            <a:ext cx="3540114" cy="42103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94659" y="5562131"/>
            <a:ext cx="9429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LA RUOTA o rota DEGLI </a:t>
            </a:r>
            <a:r>
              <a:rPr lang="it-IT" sz="4000" b="1" dirty="0"/>
              <a:t>ESPOSTI</a:t>
            </a:r>
          </a:p>
        </p:txBody>
      </p:sp>
    </p:spTree>
    <p:extLst>
      <p:ext uri="{BB962C8B-B14F-4D97-AF65-F5344CB8AC3E}">
        <p14:creationId xmlns:p14="http://schemas.microsoft.com/office/powerpoint/2010/main" val="187859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6C57DE9-6C39-4AF4-B490-99330219BBCC}"/>
              </a:ext>
            </a:extLst>
          </p:cNvPr>
          <p:cNvSpPr txBox="1"/>
          <p:nvPr/>
        </p:nvSpPr>
        <p:spPr>
          <a:xfrm>
            <a:off x="434788" y="239607"/>
            <a:ext cx="1151964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700" b="1" dirty="0"/>
              <a:t>Gli </a:t>
            </a:r>
            <a:r>
              <a:rPr lang="it-IT" sz="2700" b="1" dirty="0">
                <a:highlight>
                  <a:srgbClr val="00FF00"/>
                </a:highlight>
              </a:rPr>
              <a:t>Enti </a:t>
            </a:r>
            <a:r>
              <a:rPr lang="it-IT" sz="2700" b="1" dirty="0"/>
              <a:t>che raccoglievano i neonati abbandonati </a:t>
            </a:r>
          </a:p>
          <a:p>
            <a:pPr algn="ctr"/>
            <a:r>
              <a:rPr lang="it-IT" sz="2700" b="1" dirty="0"/>
              <a:t>attribuivano un nome e un cognome</a:t>
            </a:r>
          </a:p>
          <a:p>
            <a:endParaRPr lang="it-IT" sz="2700" dirty="0"/>
          </a:p>
          <a:p>
            <a:r>
              <a:rPr lang="it-IT" sz="2700" u="sng" dirty="0"/>
              <a:t>-</a:t>
            </a:r>
            <a:r>
              <a:rPr lang="it-IT" sz="2700" b="1" u="sng" dirty="0">
                <a:highlight>
                  <a:srgbClr val="00FF00"/>
                </a:highlight>
              </a:rPr>
              <a:t>con significato religioso</a:t>
            </a:r>
            <a:r>
              <a:rPr lang="it-IT" sz="2700" u="sng" dirty="0"/>
              <a:t>: </a:t>
            </a:r>
            <a:r>
              <a:rPr lang="it-IT" sz="2700" dirty="0"/>
              <a:t>DELPAPA, DIOTAIUTI, DIDIO, DIOTALLEVI, DIOTIGUARDI …</a:t>
            </a:r>
          </a:p>
          <a:p>
            <a:r>
              <a:rPr lang="it-IT" sz="2700" u="sng" dirty="0"/>
              <a:t>-</a:t>
            </a:r>
            <a:r>
              <a:rPr lang="it-IT" sz="2700" b="1" u="sng" dirty="0">
                <a:highlight>
                  <a:srgbClr val="00FF00"/>
                </a:highlight>
              </a:rPr>
              <a:t>che indicavano lo stato di abbandono</a:t>
            </a:r>
            <a:r>
              <a:rPr lang="it-IT" sz="2700" u="sng" dirty="0"/>
              <a:t>: </a:t>
            </a:r>
            <a:r>
              <a:rPr lang="it-IT" sz="2700" cap="all" dirty="0"/>
              <a:t>Esposito, Trovato, Proietti, Fortunato, Ignoto, Incerti, Colombo, Innocenti…</a:t>
            </a:r>
          </a:p>
          <a:p>
            <a:endParaRPr lang="it-IT" sz="2700" cap="all" dirty="0"/>
          </a:p>
          <a:p>
            <a:r>
              <a:rPr lang="it-IT" sz="2700" u="sng" dirty="0"/>
              <a:t>-</a:t>
            </a:r>
            <a:r>
              <a:rPr lang="it-IT" sz="2700" b="1" u="sng" dirty="0">
                <a:highlight>
                  <a:srgbClr val="00FF00"/>
                </a:highlight>
              </a:rPr>
              <a:t>riferiti ad oggetti di uso comune</a:t>
            </a:r>
            <a:r>
              <a:rPr lang="it-IT" sz="2700" u="sng" dirty="0"/>
              <a:t>: </a:t>
            </a:r>
            <a:r>
              <a:rPr lang="it-IT" sz="2700" cap="all" dirty="0"/>
              <a:t>Sala, Salvietta, Tovaglia …</a:t>
            </a:r>
          </a:p>
          <a:p>
            <a:endParaRPr lang="it-IT" sz="2700" cap="all" dirty="0"/>
          </a:p>
          <a:p>
            <a:r>
              <a:rPr lang="it-IT" sz="2700" u="sng" dirty="0"/>
              <a:t>-</a:t>
            </a:r>
            <a:r>
              <a:rPr lang="it-IT" sz="2700" b="1" u="sng" dirty="0">
                <a:highlight>
                  <a:srgbClr val="00FF00"/>
                </a:highlight>
              </a:rPr>
              <a:t>riferiti a un luogo</a:t>
            </a:r>
            <a:r>
              <a:rPr lang="it-IT" sz="2700" u="sng" dirty="0"/>
              <a:t>: </a:t>
            </a:r>
            <a:r>
              <a:rPr lang="it-IT" sz="2700" cap="all" dirty="0"/>
              <a:t>Chiesa, Fornace, Padovani …</a:t>
            </a:r>
          </a:p>
          <a:p>
            <a:endParaRPr lang="it-IT" sz="2700" cap="all" dirty="0"/>
          </a:p>
          <a:p>
            <a:r>
              <a:rPr lang="it-IT" sz="2700" u="sng" dirty="0"/>
              <a:t>-</a:t>
            </a:r>
            <a:r>
              <a:rPr lang="it-IT" sz="2700" b="1" u="sng" dirty="0">
                <a:highlight>
                  <a:srgbClr val="00FF00"/>
                </a:highlight>
              </a:rPr>
              <a:t>se erano gemelli</a:t>
            </a:r>
            <a:r>
              <a:rPr lang="it-IT" sz="2700" u="sng" dirty="0"/>
              <a:t>: </a:t>
            </a:r>
            <a:r>
              <a:rPr lang="it-IT" sz="2700" cap="all" dirty="0" err="1"/>
              <a:t>Isidi</a:t>
            </a:r>
            <a:r>
              <a:rPr lang="it-IT" sz="2700" cap="all" dirty="0"/>
              <a:t> </a:t>
            </a:r>
            <a:r>
              <a:rPr lang="it-IT" sz="2700" dirty="0"/>
              <a:t>dal greco «</a:t>
            </a:r>
            <a:r>
              <a:rPr lang="it-IT" sz="2700" dirty="0" err="1"/>
              <a:t>isos</a:t>
            </a:r>
            <a:r>
              <a:rPr lang="it-IT" sz="2700" dirty="0"/>
              <a:t>»= uguale</a:t>
            </a:r>
          </a:p>
          <a:p>
            <a:r>
              <a:rPr lang="it-IT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072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9EB47-046A-42B8-868A-EA59C5B32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164" y="1485900"/>
            <a:ext cx="1960562" cy="857250"/>
          </a:xfrm>
        </p:spPr>
        <p:txBody>
          <a:bodyPr/>
          <a:lstStyle/>
          <a:p>
            <a:pPr algn="ctr"/>
            <a:r>
              <a:rPr lang="it-IT" b="1" dirty="0"/>
              <a:t>1813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0B23B77-D598-4A2C-BA4C-A89A4BDAA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0237" y="3309097"/>
            <a:ext cx="8417859" cy="1068387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/>
              <a:t>EUGENIO NAPOLEONE </a:t>
            </a:r>
          </a:p>
          <a:p>
            <a:pPr algn="ctr"/>
            <a:endParaRPr lang="it-IT" sz="3200" b="1" dirty="0"/>
          </a:p>
          <a:p>
            <a:pPr algn="ctr"/>
            <a:r>
              <a:rPr lang="it-IT" sz="3200" b="1" dirty="0"/>
              <a:t>impone il cognome a tutti i sudditi italiani</a:t>
            </a:r>
          </a:p>
        </p:txBody>
      </p:sp>
    </p:spTree>
    <p:extLst>
      <p:ext uri="{BB962C8B-B14F-4D97-AF65-F5344CB8AC3E}">
        <p14:creationId xmlns:p14="http://schemas.microsoft.com/office/powerpoint/2010/main" val="1572652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42049" y="2653553"/>
            <a:ext cx="441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I COGNOMI PIU’ </a:t>
            </a:r>
          </a:p>
          <a:p>
            <a:pPr algn="ctr"/>
            <a:r>
              <a:rPr lang="it-IT" sz="4000" dirty="0"/>
              <a:t>DIFFUSI IN ITALIA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75" y="28059"/>
            <a:ext cx="5806543" cy="676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0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40" y="1514506"/>
            <a:ext cx="3995401" cy="3241249"/>
          </a:xfrm>
          <a:prstGeom prst="rect">
            <a:avLst/>
          </a:prstGeom>
        </p:spPr>
      </p:pic>
      <p:sp useBgFill="1">
        <p:nvSpPr>
          <p:cNvPr id="3" name="CasellaDiTesto 2"/>
          <p:cNvSpPr txBox="1"/>
          <p:nvPr/>
        </p:nvSpPr>
        <p:spPr>
          <a:xfrm>
            <a:off x="2061884" y="5226420"/>
            <a:ext cx="724062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3597A3-C06E-42E9-B1FD-532206CE54DD}"/>
              </a:ext>
            </a:extLst>
          </p:cNvPr>
          <p:cNvSpPr txBox="1"/>
          <p:nvPr/>
        </p:nvSpPr>
        <p:spPr>
          <a:xfrm>
            <a:off x="8139953" y="394447"/>
            <a:ext cx="3630707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ROSSI</a:t>
            </a:r>
          </a:p>
          <a:p>
            <a:r>
              <a:rPr lang="it-IT" sz="4400" b="1" dirty="0"/>
              <a:t>FERRARI</a:t>
            </a:r>
          </a:p>
          <a:p>
            <a:r>
              <a:rPr lang="it-IT" sz="4400" b="1" dirty="0"/>
              <a:t>RUSSO </a:t>
            </a:r>
          </a:p>
          <a:p>
            <a:r>
              <a:rPr lang="it-IT" sz="4400" b="1" dirty="0"/>
              <a:t>ESPOSITO </a:t>
            </a:r>
          </a:p>
          <a:p>
            <a:r>
              <a:rPr lang="it-IT" sz="4400" b="1" dirty="0"/>
              <a:t>BIANCHI</a:t>
            </a:r>
          </a:p>
          <a:p>
            <a:r>
              <a:rPr lang="it-IT" sz="4400" b="1" dirty="0"/>
              <a:t>ROMANO</a:t>
            </a:r>
          </a:p>
          <a:p>
            <a:r>
              <a:rPr lang="it-IT" sz="4400" b="1" dirty="0"/>
              <a:t>GALLO</a:t>
            </a:r>
          </a:p>
          <a:p>
            <a:r>
              <a:rPr lang="it-IT" sz="4400" b="1" dirty="0"/>
              <a:t>COSTA</a:t>
            </a:r>
          </a:p>
          <a:p>
            <a:r>
              <a:rPr lang="it-IT" sz="4400" b="1" dirty="0"/>
              <a:t>FONTANA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490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ED7F54-8098-4994-A013-462E5D612F93}"/>
              </a:ext>
            </a:extLst>
          </p:cNvPr>
          <p:cNvSpPr txBox="1"/>
          <p:nvPr/>
        </p:nvSpPr>
        <p:spPr>
          <a:xfrm>
            <a:off x="1595717" y="1676400"/>
            <a:ext cx="92067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COGNOMI ITALIANI RARI</a:t>
            </a:r>
          </a:p>
          <a:p>
            <a:pPr algn="ctr"/>
            <a:endParaRPr lang="it-IT" sz="3600" b="1" dirty="0"/>
          </a:p>
          <a:p>
            <a:pPr algn="ctr"/>
            <a:endParaRPr lang="it-IT" sz="3600" b="1" dirty="0"/>
          </a:p>
          <a:p>
            <a:pPr algn="ctr"/>
            <a:r>
              <a:rPr lang="it-IT" sz="3600" b="1" dirty="0"/>
              <a:t>FADDI</a:t>
            </a:r>
          </a:p>
          <a:p>
            <a:pPr algn="ctr"/>
            <a:r>
              <a:rPr lang="it-IT" sz="3600" b="1" dirty="0"/>
              <a:t>CARUSSIO</a:t>
            </a:r>
          </a:p>
          <a:p>
            <a:pPr algn="ctr"/>
            <a:r>
              <a:rPr lang="it-IT" sz="3600" b="1" dirty="0"/>
              <a:t>CENNOMA</a:t>
            </a:r>
          </a:p>
          <a:p>
            <a:pPr algn="ctr"/>
            <a:r>
              <a:rPr lang="it-IT" sz="3600" b="1" dirty="0"/>
              <a:t>GANESIO</a:t>
            </a:r>
          </a:p>
        </p:txBody>
      </p:sp>
    </p:spTree>
    <p:extLst>
      <p:ext uri="{BB962C8B-B14F-4D97-AF65-F5344CB8AC3E}">
        <p14:creationId xmlns:p14="http://schemas.microsoft.com/office/powerpoint/2010/main" val="270857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12800" y="762000"/>
            <a:ext cx="54893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COGNOMI CHILOMETRICI</a:t>
            </a:r>
            <a:r>
              <a:rPr lang="it-IT" sz="3200" dirty="0"/>
              <a:t>:</a:t>
            </a:r>
          </a:p>
          <a:p>
            <a:endParaRPr lang="it-IT" sz="3200" dirty="0"/>
          </a:p>
          <a:p>
            <a:r>
              <a:rPr lang="it-IT" sz="3200" dirty="0"/>
              <a:t>QUONDAMANGELOMARIA</a:t>
            </a:r>
          </a:p>
          <a:p>
            <a:r>
              <a:rPr lang="it-IT" sz="3200" dirty="0"/>
              <a:t>ABBRACCIAVENTO, INGANNAMORTE, PASSACANTANDO, SENZAQUATTRINI,</a:t>
            </a:r>
          </a:p>
          <a:p>
            <a:r>
              <a:rPr lang="it-IT" sz="3200" dirty="0"/>
              <a:t>TREMAMONDO</a:t>
            </a:r>
          </a:p>
          <a:p>
            <a:r>
              <a:rPr lang="it-IT" sz="3200" dirty="0"/>
              <a:t>CANTALAMESSA </a:t>
            </a:r>
          </a:p>
          <a:p>
            <a:r>
              <a:rPr lang="it-IT" sz="3200" dirty="0"/>
              <a:t>STAMPACHIACCHIERE</a:t>
            </a:r>
          </a:p>
          <a:p>
            <a:r>
              <a:rPr lang="it-IT" sz="3200" dirty="0"/>
              <a:t>GIURATRABOCCHETTI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162800" y="1307030"/>
            <a:ext cx="421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COGNOMI DI SANTI</a:t>
            </a:r>
            <a:r>
              <a:rPr lang="it-IT" sz="3200" dirty="0"/>
              <a:t>:</a:t>
            </a:r>
          </a:p>
          <a:p>
            <a:endParaRPr lang="it-IT" sz="3200" dirty="0"/>
          </a:p>
          <a:p>
            <a:endParaRPr lang="it-IT" sz="3200" dirty="0"/>
          </a:p>
          <a:p>
            <a:r>
              <a:rPr lang="it-IT" sz="3200" dirty="0"/>
              <a:t>SANFELICE</a:t>
            </a:r>
          </a:p>
          <a:p>
            <a:r>
              <a:rPr lang="it-IT" sz="3200" dirty="0"/>
              <a:t>SANTABARBARA</a:t>
            </a:r>
          </a:p>
          <a:p>
            <a:r>
              <a:rPr lang="it-IT" sz="3200" dirty="0"/>
              <a:t>SANTAMARIA</a:t>
            </a:r>
          </a:p>
          <a:p>
            <a:r>
              <a:rPr lang="it-IT" sz="3200" dirty="0"/>
              <a:t>SANNAZZARO</a:t>
            </a:r>
          </a:p>
          <a:p>
            <a:r>
              <a:rPr lang="it-IT" sz="3200" dirty="0"/>
              <a:t>SANTANGELO…</a:t>
            </a:r>
          </a:p>
        </p:txBody>
      </p:sp>
    </p:spTree>
    <p:extLst>
      <p:ext uri="{BB962C8B-B14F-4D97-AF65-F5344CB8AC3E}">
        <p14:creationId xmlns:p14="http://schemas.microsoft.com/office/powerpoint/2010/main" val="12006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716" y="392801"/>
            <a:ext cx="5805287" cy="570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COGNOMI DI LOCALITA’:</a:t>
            </a:r>
          </a:p>
          <a:p>
            <a:endParaRPr lang="it-IT" sz="3600" b="1" dirty="0"/>
          </a:p>
          <a:p>
            <a:pPr algn="ctr"/>
            <a:r>
              <a:rPr lang="it-IT" sz="3600" dirty="0"/>
              <a:t>BOLOGNA</a:t>
            </a:r>
          </a:p>
          <a:p>
            <a:pPr algn="ctr"/>
            <a:r>
              <a:rPr lang="it-IT" sz="3600" dirty="0"/>
              <a:t>COSENTINO</a:t>
            </a:r>
          </a:p>
          <a:p>
            <a:pPr algn="ctr"/>
            <a:r>
              <a:rPr lang="it-IT" sz="3600" dirty="0"/>
              <a:t>NAPOLITANO</a:t>
            </a:r>
          </a:p>
          <a:p>
            <a:pPr algn="ctr"/>
            <a:r>
              <a:rPr lang="it-IT" sz="3600" dirty="0"/>
              <a:t>TOSCANO,</a:t>
            </a:r>
          </a:p>
          <a:p>
            <a:pPr algn="ctr"/>
            <a:r>
              <a:rPr lang="it-IT" sz="3600" dirty="0"/>
              <a:t>MILANESI,</a:t>
            </a:r>
          </a:p>
          <a:p>
            <a:pPr algn="ctr"/>
            <a:r>
              <a:rPr lang="it-IT" sz="3600" dirty="0"/>
              <a:t>CARRARA,</a:t>
            </a:r>
          </a:p>
          <a:p>
            <a:pPr algn="ctr"/>
            <a:r>
              <a:rPr lang="it-IT" sz="3600" dirty="0"/>
              <a:t>MODENA,</a:t>
            </a:r>
          </a:p>
          <a:p>
            <a:pPr algn="ctr"/>
            <a:r>
              <a:rPr lang="it-IT" sz="3600" dirty="0"/>
              <a:t>GRECO…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879F53F-8208-4783-8571-8A055408CE91}"/>
              </a:ext>
            </a:extLst>
          </p:cNvPr>
          <p:cNvSpPr txBox="1"/>
          <p:nvPr/>
        </p:nvSpPr>
        <p:spPr>
          <a:xfrm>
            <a:off x="7471335" y="942489"/>
            <a:ext cx="40944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COGNOMI DA LUOGHI:</a:t>
            </a:r>
          </a:p>
          <a:p>
            <a:endParaRPr lang="it-IT" sz="3600" b="1" dirty="0"/>
          </a:p>
          <a:p>
            <a:r>
              <a:rPr lang="it-IT" sz="3600" dirty="0"/>
              <a:t>DA PONTE</a:t>
            </a:r>
          </a:p>
          <a:p>
            <a:r>
              <a:rPr lang="it-IT" sz="3600" dirty="0"/>
              <a:t>LA TORRE,</a:t>
            </a:r>
          </a:p>
          <a:p>
            <a:r>
              <a:rPr lang="it-IT" sz="3600" dirty="0"/>
              <a:t>MONTI</a:t>
            </a:r>
          </a:p>
          <a:p>
            <a:r>
              <a:rPr lang="it-IT" sz="3600" dirty="0"/>
              <a:t>MARI</a:t>
            </a:r>
          </a:p>
          <a:p>
            <a:r>
              <a:rPr lang="it-IT" sz="3600" dirty="0"/>
              <a:t>DALLE PIANE</a:t>
            </a:r>
          </a:p>
          <a:p>
            <a:r>
              <a:rPr lang="it-IT" sz="3600" dirty="0"/>
              <a:t>DALPOGGETTO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262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4ABFD13-437F-4633-8DD1-587470DD38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170" y="266382"/>
            <a:ext cx="4543425" cy="632523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D5129B9-AA95-4D88-829F-002076AEC4F8}"/>
              </a:ext>
            </a:extLst>
          </p:cNvPr>
          <p:cNvSpPr txBox="1"/>
          <p:nvPr/>
        </p:nvSpPr>
        <p:spPr>
          <a:xfrm>
            <a:off x="6347012" y="1452282"/>
            <a:ext cx="40161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LA DISTRIBUZIONE DEI </a:t>
            </a:r>
          </a:p>
          <a:p>
            <a:r>
              <a:rPr lang="it-IT" sz="2800" b="1" dirty="0"/>
              <a:t>POPOLI ITALICI </a:t>
            </a:r>
          </a:p>
        </p:txBody>
      </p:sp>
    </p:spTree>
    <p:extLst>
      <p:ext uri="{BB962C8B-B14F-4D97-AF65-F5344CB8AC3E}">
        <p14:creationId xmlns:p14="http://schemas.microsoft.com/office/powerpoint/2010/main" val="127527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3BED60-1731-4B0B-B959-4F7BAAEDB44A}"/>
              </a:ext>
            </a:extLst>
          </p:cNvPr>
          <p:cNvSpPr txBox="1"/>
          <p:nvPr/>
        </p:nvSpPr>
        <p:spPr>
          <a:xfrm>
            <a:off x="2088776" y="2294965"/>
            <a:ext cx="8059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COGNOMI DI ORIGINE EBRAICA</a:t>
            </a:r>
          </a:p>
          <a:p>
            <a:endParaRPr lang="it-IT" sz="3600" b="1" dirty="0"/>
          </a:p>
          <a:p>
            <a:pPr algn="ctr"/>
            <a:r>
              <a:rPr lang="it-IT" sz="3600" dirty="0"/>
              <a:t>Cognomi parlanti?</a:t>
            </a:r>
          </a:p>
        </p:txBody>
      </p:sp>
    </p:spTree>
    <p:extLst>
      <p:ext uri="{BB962C8B-B14F-4D97-AF65-F5344CB8AC3E}">
        <p14:creationId xmlns:p14="http://schemas.microsoft.com/office/powerpoint/2010/main" val="260307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A78D16-C548-48AB-82B5-DFED2DB41196}"/>
              </a:ext>
            </a:extLst>
          </p:cNvPr>
          <p:cNvSpPr txBox="1"/>
          <p:nvPr/>
        </p:nvSpPr>
        <p:spPr>
          <a:xfrm>
            <a:off x="1228165" y="349624"/>
            <a:ext cx="93412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COGNOMI DA ANIMALI</a:t>
            </a:r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QUAGLIA</a:t>
            </a:r>
          </a:p>
          <a:p>
            <a:pPr algn="ctr"/>
            <a:r>
              <a:rPr lang="it-IT" sz="2400" b="1" dirty="0"/>
              <a:t>CAPRA</a:t>
            </a:r>
          </a:p>
          <a:p>
            <a:pPr algn="ctr"/>
            <a:r>
              <a:rPr lang="it-IT" sz="2400" b="1" dirty="0"/>
              <a:t>MOSCA</a:t>
            </a:r>
          </a:p>
          <a:p>
            <a:pPr algn="ctr"/>
            <a:r>
              <a:rPr lang="it-IT" sz="2400" b="1" dirty="0"/>
              <a:t>LEONE</a:t>
            </a:r>
          </a:p>
          <a:p>
            <a:pPr algn="ctr"/>
            <a:r>
              <a:rPr lang="it-IT" sz="2400" b="1" dirty="0"/>
              <a:t>BRACCO</a:t>
            </a:r>
          </a:p>
          <a:p>
            <a:pPr algn="ctr"/>
            <a:r>
              <a:rPr lang="it-IT" sz="2400" b="1" dirty="0"/>
              <a:t>FALCO</a:t>
            </a:r>
          </a:p>
          <a:p>
            <a:pPr algn="ctr"/>
            <a:r>
              <a:rPr lang="it-IT" sz="2400" b="1" dirty="0"/>
              <a:t>GALLINA</a:t>
            </a:r>
          </a:p>
          <a:p>
            <a:pPr algn="ctr"/>
            <a:r>
              <a:rPr lang="it-IT" sz="2400" b="1" dirty="0"/>
              <a:t>FASANO</a:t>
            </a:r>
          </a:p>
          <a:p>
            <a:pPr algn="ctr"/>
            <a:r>
              <a:rPr lang="it-IT" sz="2400" b="1" dirty="0"/>
              <a:t>GRILLO</a:t>
            </a:r>
          </a:p>
          <a:p>
            <a:pPr algn="ctr"/>
            <a:r>
              <a:rPr lang="it-IT" sz="2400" b="1" dirty="0"/>
              <a:t>PALUMBO</a:t>
            </a:r>
          </a:p>
          <a:p>
            <a:pPr algn="ctr"/>
            <a:r>
              <a:rPr lang="it-IT" sz="2400" b="1" dirty="0"/>
              <a:t>VOLPE</a:t>
            </a:r>
          </a:p>
          <a:p>
            <a:pPr algn="ctr"/>
            <a:r>
              <a:rPr lang="it-IT" sz="2400" b="1" dirty="0"/>
              <a:t>GATTO</a:t>
            </a:r>
          </a:p>
          <a:p>
            <a:pPr algn="ctr"/>
            <a:r>
              <a:rPr lang="it-IT" sz="2400" b="1" dirty="0"/>
              <a:t>BOVE</a:t>
            </a:r>
          </a:p>
          <a:p>
            <a:pPr algn="ctr"/>
            <a:r>
              <a:rPr lang="it-IT" sz="2400" b="1" dirty="0"/>
              <a:t>CANE</a:t>
            </a:r>
          </a:p>
          <a:p>
            <a:pPr algn="ctr"/>
            <a:r>
              <a:rPr lang="it-IT" sz="2400" b="1" dirty="0"/>
              <a:t>LUPO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828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2170" y="386678"/>
            <a:ext cx="35966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COGNOMI DA MESTIERI:</a:t>
            </a:r>
          </a:p>
          <a:p>
            <a:endParaRPr lang="it-IT" sz="3600" dirty="0"/>
          </a:p>
          <a:p>
            <a:r>
              <a:rPr lang="it-IT" sz="3600" dirty="0"/>
              <a:t>BARBIERI,</a:t>
            </a:r>
          </a:p>
          <a:p>
            <a:r>
              <a:rPr lang="it-IT" sz="3600" dirty="0"/>
              <a:t>FORNARI,</a:t>
            </a:r>
          </a:p>
          <a:p>
            <a:r>
              <a:rPr lang="it-IT" sz="3600" dirty="0"/>
              <a:t>TESSITORE,</a:t>
            </a:r>
          </a:p>
          <a:p>
            <a:r>
              <a:rPr lang="it-IT" sz="3600" dirty="0"/>
              <a:t>MAESTRI</a:t>
            </a:r>
          </a:p>
          <a:p>
            <a:r>
              <a:rPr lang="it-IT" sz="3600" dirty="0"/>
              <a:t>VACCARI,</a:t>
            </a:r>
          </a:p>
          <a:p>
            <a:r>
              <a:rPr lang="it-IT" sz="3600" dirty="0"/>
              <a:t>CALLEGARI,</a:t>
            </a:r>
          </a:p>
          <a:p>
            <a:r>
              <a:rPr lang="it-IT" sz="3600" dirty="0"/>
              <a:t>MAGNANI,</a:t>
            </a:r>
          </a:p>
          <a:p>
            <a:r>
              <a:rPr lang="it-IT" sz="3600" dirty="0"/>
              <a:t>CANTORE…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655534" y="386678"/>
            <a:ext cx="60147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COGNOMI DERIVATI DA TITOLI:</a:t>
            </a:r>
          </a:p>
          <a:p>
            <a:endParaRPr lang="it-IT" sz="3600" b="1" dirty="0"/>
          </a:p>
          <a:p>
            <a:r>
              <a:rPr lang="it-IT" sz="3600" dirty="0"/>
              <a:t>ABATE,</a:t>
            </a:r>
          </a:p>
          <a:p>
            <a:r>
              <a:rPr lang="it-IT" sz="3600" dirty="0"/>
              <a:t>ALFIERI,</a:t>
            </a:r>
          </a:p>
          <a:p>
            <a:r>
              <a:rPr lang="it-IT" sz="3600" dirty="0"/>
              <a:t>CANCELLIERI,</a:t>
            </a:r>
          </a:p>
          <a:p>
            <a:r>
              <a:rPr lang="it-IT" sz="3600" dirty="0"/>
              <a:t>MARCHESI,</a:t>
            </a:r>
          </a:p>
          <a:p>
            <a:r>
              <a:rPr lang="it-IT" sz="3600" dirty="0"/>
              <a:t>CONTI,</a:t>
            </a:r>
          </a:p>
          <a:p>
            <a:r>
              <a:rPr lang="it-IT" sz="3600" dirty="0"/>
              <a:t>CARDINALE,</a:t>
            </a:r>
          </a:p>
          <a:p>
            <a:r>
              <a:rPr lang="it-IT" sz="3600" dirty="0"/>
              <a:t>FANTI</a:t>
            </a:r>
          </a:p>
          <a:p>
            <a:r>
              <a:rPr lang="it-IT" sz="3600" dirty="0"/>
              <a:t>CONSOLI</a:t>
            </a:r>
          </a:p>
        </p:txBody>
      </p:sp>
    </p:spTree>
    <p:extLst>
      <p:ext uri="{BB962C8B-B14F-4D97-AF65-F5344CB8AC3E}">
        <p14:creationId xmlns:p14="http://schemas.microsoft.com/office/powerpoint/2010/main" val="864934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73760" y="1443841"/>
            <a:ext cx="5222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COGNOMI «VIOLENTI»</a:t>
            </a:r>
          </a:p>
          <a:p>
            <a:r>
              <a:rPr lang="it-IT" sz="3600" dirty="0"/>
              <a:t>AMMAZZALORSO,</a:t>
            </a:r>
          </a:p>
          <a:p>
            <a:r>
              <a:rPr lang="it-IT" sz="3600" dirty="0"/>
              <a:t>ALZALAMIRA,</a:t>
            </a:r>
          </a:p>
          <a:p>
            <a:r>
              <a:rPr lang="it-IT" sz="3600" dirty="0"/>
              <a:t>OCCHIONERO,</a:t>
            </a:r>
          </a:p>
          <a:p>
            <a:r>
              <a:rPr lang="it-IT" sz="3600" dirty="0"/>
              <a:t>CECAGALLINA,</a:t>
            </a:r>
          </a:p>
          <a:p>
            <a:r>
              <a:rPr lang="it-IT" sz="3600" dirty="0"/>
              <a:t>FUMAGALLI,</a:t>
            </a:r>
          </a:p>
          <a:p>
            <a:r>
              <a:rPr lang="it-IT" sz="3600" dirty="0"/>
              <a:t>….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60565" y="351790"/>
            <a:ext cx="4592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COGNOMI «VARI»:</a:t>
            </a:r>
          </a:p>
          <a:p>
            <a:r>
              <a:rPr lang="it-IT" sz="3600" dirty="0"/>
              <a:t>CERETTA,</a:t>
            </a:r>
          </a:p>
          <a:p>
            <a:r>
              <a:rPr lang="it-IT" sz="3600" dirty="0"/>
              <a:t>QUATTROCCHI,</a:t>
            </a:r>
          </a:p>
          <a:p>
            <a:r>
              <a:rPr lang="it-IT" sz="3600" dirty="0"/>
              <a:t>GRATIS,</a:t>
            </a:r>
          </a:p>
          <a:p>
            <a:r>
              <a:rPr lang="it-IT" sz="3600" dirty="0"/>
              <a:t>BELLEZZA,</a:t>
            </a:r>
          </a:p>
          <a:p>
            <a:r>
              <a:rPr lang="it-IT" sz="3600" dirty="0"/>
              <a:t>CAVADENTI,</a:t>
            </a:r>
          </a:p>
          <a:p>
            <a:r>
              <a:rPr lang="it-IT" sz="3600" dirty="0"/>
              <a:t>SPIONE,</a:t>
            </a:r>
          </a:p>
          <a:p>
            <a:r>
              <a:rPr lang="it-IT" sz="3600" dirty="0"/>
              <a:t>MAGNABOSCO</a:t>
            </a:r>
          </a:p>
          <a:p>
            <a:r>
              <a:rPr lang="it-IT" sz="3600" dirty="0"/>
              <a:t>PORTAFOGLIO</a:t>
            </a:r>
          </a:p>
          <a:p>
            <a:r>
              <a:rPr lang="it-IT" sz="3600" dirty="0"/>
              <a:t>QUARTAPELLE…</a:t>
            </a:r>
          </a:p>
        </p:txBody>
      </p:sp>
    </p:spTree>
    <p:extLst>
      <p:ext uri="{BB962C8B-B14F-4D97-AF65-F5344CB8AC3E}">
        <p14:creationId xmlns:p14="http://schemas.microsoft.com/office/powerpoint/2010/main" val="2803894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96770" y="893445"/>
            <a:ext cx="74371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COGNOMI FRUTTA E VERDURA</a:t>
            </a:r>
            <a:r>
              <a:rPr lang="it-IT" sz="3600" dirty="0"/>
              <a:t>:</a:t>
            </a:r>
          </a:p>
          <a:p>
            <a:pPr algn="ctr"/>
            <a:endParaRPr lang="it-IT" sz="3600" dirty="0"/>
          </a:p>
          <a:p>
            <a:pPr algn="ctr"/>
            <a:r>
              <a:rPr lang="it-IT" sz="3600" dirty="0"/>
              <a:t>FAGIOLI,</a:t>
            </a:r>
          </a:p>
          <a:p>
            <a:pPr algn="ctr"/>
            <a:r>
              <a:rPr lang="it-IT" sz="3600" dirty="0"/>
              <a:t>CAVOLI,</a:t>
            </a:r>
          </a:p>
          <a:p>
            <a:pPr algn="ctr"/>
            <a:r>
              <a:rPr lang="it-IT" sz="3600" dirty="0"/>
              <a:t>PERA,</a:t>
            </a:r>
          </a:p>
          <a:p>
            <a:pPr algn="ctr"/>
            <a:r>
              <a:rPr lang="it-IT" sz="3600" dirty="0"/>
              <a:t>MELE,</a:t>
            </a:r>
          </a:p>
          <a:p>
            <a:pPr algn="ctr"/>
            <a:r>
              <a:rPr lang="it-IT" sz="3600" dirty="0"/>
              <a:t>CIPOLLA,</a:t>
            </a:r>
          </a:p>
          <a:p>
            <a:pPr algn="ctr"/>
            <a:r>
              <a:rPr lang="it-IT" sz="3600" dirty="0"/>
              <a:t>MELONI,</a:t>
            </a:r>
          </a:p>
          <a:p>
            <a:pPr algn="ctr"/>
            <a:r>
              <a:rPr lang="it-IT" sz="3600" dirty="0"/>
              <a:t>MAGNARAPA…</a:t>
            </a:r>
          </a:p>
        </p:txBody>
      </p:sp>
    </p:spTree>
    <p:extLst>
      <p:ext uri="{BB962C8B-B14F-4D97-AF65-F5344CB8AC3E}">
        <p14:creationId xmlns:p14="http://schemas.microsoft.com/office/powerpoint/2010/main" val="4188490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5" y="1310528"/>
            <a:ext cx="4492503" cy="25801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51647" y="591671"/>
            <a:ext cx="945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COGNOMI CHE VENGONO DA LONTANO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07107" y="3356334"/>
            <a:ext cx="6391835" cy="2677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it-IT" sz="2800" b="1" i="0" dirty="0">
                <a:solidFill>
                  <a:srgbClr val="040C28"/>
                </a:solidFill>
                <a:effectLst/>
                <a:latin typeface="Google Sans"/>
              </a:rPr>
              <a:t>Cognomi di origine araba</a:t>
            </a:r>
          </a:p>
          <a:p>
            <a:endParaRPr lang="it-IT" sz="2800" b="1" dirty="0">
              <a:solidFill>
                <a:srgbClr val="040C28"/>
              </a:solidFill>
              <a:latin typeface="Google Sans"/>
            </a:endParaRPr>
          </a:p>
          <a:p>
            <a:r>
              <a:rPr lang="it-IT" sz="2800" b="1" i="0" dirty="0">
                <a:solidFill>
                  <a:srgbClr val="040C28"/>
                </a:solidFill>
                <a:effectLst/>
                <a:latin typeface="Google Sans"/>
              </a:rPr>
              <a:t>Macaluso 'liberato, schiavo affrancato', Zappalà 'potenza in Allah’, </a:t>
            </a:r>
          </a:p>
          <a:p>
            <a:r>
              <a:rPr lang="it-IT" sz="2800" b="1" i="0" dirty="0">
                <a:solidFill>
                  <a:srgbClr val="040C28"/>
                </a:solidFill>
                <a:effectLst/>
                <a:latin typeface="Google Sans"/>
              </a:rPr>
              <a:t>Mulè 'padrone’; </a:t>
            </a:r>
          </a:p>
          <a:p>
            <a:r>
              <a:rPr lang="it-IT" sz="2800" b="1" i="0" dirty="0">
                <a:solidFill>
                  <a:srgbClr val="040C28"/>
                </a:solidFill>
                <a:effectLst/>
                <a:latin typeface="Google Sans"/>
              </a:rPr>
              <a:t>Morabito 'eremita' e poi 'astemio'</a:t>
            </a:r>
            <a:r>
              <a:rPr lang="it-IT" sz="2800" b="1" i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620031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8589" y="224715"/>
            <a:ext cx="1070684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COGNOMI DA INVASIONI BARBARICHE</a:t>
            </a:r>
          </a:p>
          <a:p>
            <a:pPr algn="ctr"/>
            <a:r>
              <a:rPr lang="it-IT" sz="3600" b="1" dirty="0"/>
              <a:t>che utilizzavano solo il nome</a:t>
            </a:r>
          </a:p>
          <a:p>
            <a:pPr algn="ctr"/>
            <a:r>
              <a:rPr lang="it-IT" sz="3600" b="1" dirty="0"/>
              <a:t> </a:t>
            </a:r>
          </a:p>
          <a:p>
            <a:r>
              <a:rPr lang="it-IT" sz="2400" b="1" dirty="0"/>
              <a:t>DAI CELTI, Dagli ARABI,DAI GERMANI, DAI LONGOBARDI,  DAI NORMANNI   eccetera </a:t>
            </a:r>
          </a:p>
          <a:p>
            <a:endParaRPr lang="it-IT" sz="2400" b="1" dirty="0"/>
          </a:p>
          <a:p>
            <a:r>
              <a:rPr lang="it-IT" sz="2400" b="1" dirty="0"/>
              <a:t>ARDUINO</a:t>
            </a:r>
            <a:r>
              <a:rPr lang="it-IT" sz="2400" dirty="0"/>
              <a:t>, da A. d’Ivrea, primo re d’Italia; 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deriva dal germanico </a:t>
            </a:r>
            <a:r>
              <a:rPr lang="it-IT" sz="2400" b="0" dirty="0" err="1">
                <a:solidFill>
                  <a:srgbClr val="040C28"/>
                </a:solidFill>
                <a:effectLst/>
                <a:latin typeface="Google Sans"/>
              </a:rPr>
              <a:t>Hardwin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 che, composto dalle radici hard ("forte", "valoroso") e </a:t>
            </a:r>
            <a:r>
              <a:rPr lang="it-IT" sz="2400" b="0" dirty="0" err="1">
                <a:solidFill>
                  <a:srgbClr val="040C28"/>
                </a:solidFill>
                <a:effectLst/>
                <a:latin typeface="Google Sans"/>
              </a:rPr>
              <a:t>win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 ("amico"), significa "</a:t>
            </a:r>
            <a:r>
              <a:rPr lang="it-IT" sz="2400" b="0" u="sng" dirty="0">
                <a:solidFill>
                  <a:srgbClr val="040C28"/>
                </a:solidFill>
                <a:effectLst/>
                <a:latin typeface="Google Sans"/>
              </a:rPr>
              <a:t>amico valoroso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", "amico ardito" oppure "</a:t>
            </a:r>
            <a:r>
              <a:rPr lang="it-IT" sz="2400" b="0" u="sng" dirty="0">
                <a:solidFill>
                  <a:srgbClr val="040C28"/>
                </a:solidFill>
                <a:effectLst/>
                <a:latin typeface="Google Sans"/>
              </a:rPr>
              <a:t>amico dell'audacia"</a:t>
            </a:r>
            <a:r>
              <a:rPr lang="it-IT" sz="2400" b="0" u="sng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it-IT" sz="2400" u="sng" dirty="0"/>
          </a:p>
          <a:p>
            <a:pPr lvl="1"/>
            <a:r>
              <a:rPr lang="it-IT" sz="2400" b="1" dirty="0"/>
              <a:t>BELTRAMI  </a:t>
            </a:r>
            <a:r>
              <a:rPr lang="it-IT" sz="2400" dirty="0"/>
              <a:t>(dal longobardo=  Corvo splendente) e derivati e</a:t>
            </a:r>
          </a:p>
          <a:p>
            <a:pPr lvl="1"/>
            <a:r>
              <a:rPr lang="it-IT" sz="2400" b="1" dirty="0"/>
              <a:t>ALBERTINI,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 deriva dal nome di persona Alberto, contrazione di Adalberto, a sua volta dal germanico </a:t>
            </a:r>
            <a:r>
              <a:rPr lang="it-IT" sz="2400" b="0" dirty="0" err="1">
                <a:solidFill>
                  <a:srgbClr val="040C28"/>
                </a:solidFill>
                <a:effectLst/>
                <a:latin typeface="Google Sans"/>
              </a:rPr>
              <a:t>athal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- "nobile" o </a:t>
            </a:r>
            <a:r>
              <a:rPr lang="it-IT" sz="2400" dirty="0">
                <a:solidFill>
                  <a:srgbClr val="040C28"/>
                </a:solidFill>
                <a:latin typeface="Google Sans"/>
              </a:rPr>
              <a:t>«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ala- "del tutto" e </a:t>
            </a:r>
            <a:r>
              <a:rPr lang="it-IT" sz="2400" b="0" dirty="0" err="1">
                <a:solidFill>
                  <a:srgbClr val="040C28"/>
                </a:solidFill>
                <a:effectLst/>
                <a:latin typeface="Google Sans"/>
              </a:rPr>
              <a:t>berhta</a:t>
            </a:r>
            <a:r>
              <a:rPr lang="it-IT" sz="2400" b="0" dirty="0">
                <a:solidFill>
                  <a:srgbClr val="040C28"/>
                </a:solidFill>
                <a:effectLst/>
                <a:latin typeface="Google Sans"/>
              </a:rPr>
              <a:t>- "splendente" o "illustre"</a:t>
            </a:r>
            <a:r>
              <a:rPr lang="it-IT" sz="2400" b="0" dirty="0">
                <a:solidFill>
                  <a:srgbClr val="1F1F1F"/>
                </a:solidFill>
                <a:effectLst/>
                <a:latin typeface="Google Sans"/>
              </a:rPr>
              <a:t>.</a:t>
            </a:r>
            <a:endParaRPr lang="it-IT" sz="2400" dirty="0"/>
          </a:p>
          <a:p>
            <a:r>
              <a:rPr lang="it-IT" sz="2400" b="1" dirty="0"/>
              <a:t>RAIMONDI</a:t>
            </a:r>
            <a:r>
              <a:rPr lang="it-IT" sz="2400" dirty="0"/>
              <a:t>, dal germanico («MUND» = protezione; del Consiglio «RAGIN»)</a:t>
            </a:r>
          </a:p>
          <a:p>
            <a:r>
              <a:rPr lang="it-IT" sz="2400" b="1" dirty="0"/>
              <a:t>RUGGERO</a:t>
            </a:r>
            <a:r>
              <a:rPr lang="it-IT" sz="2400" dirty="0"/>
              <a:t>, dal longobardo da «famoso («HROTHI» </a:t>
            </a:r>
            <a:r>
              <a:rPr lang="it-IT" sz="2400" dirty="0" err="1"/>
              <a:t>prer</a:t>
            </a:r>
            <a:r>
              <a:rPr lang="it-IT" sz="2400" dirty="0"/>
              <a:t> il suo giavellotto («GER»)</a:t>
            </a:r>
          </a:p>
          <a:p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592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630" y="885826"/>
            <a:ext cx="11544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 COGNOMI DI ORIGINE </a:t>
            </a:r>
            <a:r>
              <a:rPr lang="it-IT" sz="3200" b="1" dirty="0"/>
              <a:t>TOSCANA</a:t>
            </a:r>
          </a:p>
          <a:p>
            <a:r>
              <a:rPr lang="it-IT" sz="3200" dirty="0"/>
              <a:t>FINISCONO SPESSO IN –AIO, oppure in - AI (BOTTAI, PANERAI, MUGNAI, …) O – Ŭ (Pelù)</a:t>
            </a:r>
          </a:p>
          <a:p>
            <a:endParaRPr lang="it-IT" sz="3200" dirty="0"/>
          </a:p>
          <a:p>
            <a:r>
              <a:rPr lang="it-IT" sz="3200" dirty="0"/>
              <a:t>MOLTI COGNOMI </a:t>
            </a:r>
            <a:r>
              <a:rPr lang="it-IT" sz="3200" b="1" dirty="0"/>
              <a:t>PIEMONTESI</a:t>
            </a:r>
            <a:r>
              <a:rPr lang="it-IT" sz="3200" dirty="0"/>
              <a:t> </a:t>
            </a:r>
          </a:p>
          <a:p>
            <a:r>
              <a:rPr lang="it-IT" sz="3200" dirty="0"/>
              <a:t>FINISCONO IN –ERO  (FORNERO, FERRERO, BARBERO…)</a:t>
            </a:r>
          </a:p>
          <a:p>
            <a:endParaRPr lang="it-IT" sz="3200" dirty="0"/>
          </a:p>
          <a:p>
            <a:r>
              <a:rPr lang="it-IT" sz="3200" dirty="0"/>
              <a:t>MOLTISSIMI COGNOMI TERMINANO IN –I </a:t>
            </a:r>
          </a:p>
          <a:p>
            <a:r>
              <a:rPr lang="it-IT" sz="3200" dirty="0"/>
              <a:t>(MARTINI, MOZZILLI, PARENTI, MONTEVERDI …)</a:t>
            </a:r>
          </a:p>
          <a:p>
            <a:r>
              <a:rPr lang="it-IT" sz="3200" dirty="0"/>
              <a:t>PUCCI = figlio di Puccio ( genitivo latino)</a:t>
            </a:r>
            <a:endParaRPr lang="it-IT" sz="3600" dirty="0"/>
          </a:p>
          <a:p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194971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D5E8C2-26FC-4D73-81E2-E8FB6406BF43}"/>
              </a:ext>
            </a:extLst>
          </p:cNvPr>
          <p:cNvSpPr txBox="1"/>
          <p:nvPr/>
        </p:nvSpPr>
        <p:spPr>
          <a:xfrm>
            <a:off x="62753" y="914400"/>
            <a:ext cx="121292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In –U terminano molti cognomi</a:t>
            </a:r>
          </a:p>
          <a:p>
            <a:r>
              <a:rPr lang="it-IT" sz="3200" b="1" dirty="0"/>
              <a:t> </a:t>
            </a:r>
          </a:p>
          <a:p>
            <a:r>
              <a:rPr lang="it-IT" sz="3200" b="1" dirty="0"/>
              <a:t>sardi:  	Porcu, Orrù, Cossu, Garau, Firinu, Baldinu</a:t>
            </a:r>
          </a:p>
          <a:p>
            <a:endParaRPr lang="it-IT" sz="3200" b="1" dirty="0"/>
          </a:p>
          <a:p>
            <a:r>
              <a:rPr lang="it-IT" sz="3200" b="1" dirty="0"/>
              <a:t>all’estero:</a:t>
            </a:r>
          </a:p>
          <a:p>
            <a:endParaRPr lang="it-IT" sz="3200" b="1" dirty="0"/>
          </a:p>
          <a:p>
            <a:r>
              <a:rPr lang="it-IT" sz="3200" b="1" dirty="0"/>
              <a:t>rumeni: 	</a:t>
            </a:r>
            <a:r>
              <a:rPr lang="it-IT" sz="3200" b="1" dirty="0" err="1"/>
              <a:t>Albu</a:t>
            </a:r>
            <a:r>
              <a:rPr lang="it-IT" sz="3200" b="1" dirty="0"/>
              <a:t> (= bianco), </a:t>
            </a:r>
            <a:r>
              <a:rPr lang="it-IT" sz="3200" b="1" dirty="0" err="1"/>
              <a:t>Alexandrescu</a:t>
            </a:r>
            <a:r>
              <a:rPr lang="it-IT" sz="3200" b="1" dirty="0"/>
              <a:t> ( figlio di </a:t>
            </a:r>
          </a:p>
          <a:p>
            <a:r>
              <a:rPr lang="it-IT" sz="3200" b="1" dirty="0"/>
              <a:t>		Alexander), Popescu (figlio del sacerdote)</a:t>
            </a:r>
          </a:p>
          <a:p>
            <a:endParaRPr lang="it-IT" sz="3200" b="1" dirty="0"/>
          </a:p>
          <a:p>
            <a:r>
              <a:rPr lang="it-IT" sz="3200" b="1" dirty="0"/>
              <a:t>cinesi:  	Chu, </a:t>
            </a:r>
            <a:r>
              <a:rPr lang="it-IT" sz="3200" b="1" dirty="0" err="1"/>
              <a:t>Du</a:t>
            </a:r>
            <a:r>
              <a:rPr lang="it-IT" sz="3200" b="1" dirty="0"/>
              <a:t> (= fermarsi), Hou (= nobile), </a:t>
            </a:r>
            <a:r>
              <a:rPr lang="it-IT" sz="3200" b="1" dirty="0" err="1"/>
              <a:t>Liu</a:t>
            </a:r>
            <a:r>
              <a:rPr lang="it-IT" sz="3200" b="1" dirty="0"/>
              <a:t> (=uccidere) </a:t>
            </a:r>
          </a:p>
        </p:txBody>
      </p:sp>
    </p:spTree>
    <p:extLst>
      <p:ext uri="{BB962C8B-B14F-4D97-AF65-F5344CB8AC3E}">
        <p14:creationId xmlns:p14="http://schemas.microsoft.com/office/powerpoint/2010/main" val="3573525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960" y="2365374"/>
            <a:ext cx="2817132" cy="394398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869440" y="497840"/>
            <a:ext cx="956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/>
              <a:t>COGNOMI OBBLIGATORIAMENTE MODIFICATI DAL REGIME FASCISTA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4D9152-994E-41D6-AF51-E262E96E1055}"/>
              </a:ext>
            </a:extLst>
          </p:cNvPr>
          <p:cNvSpPr txBox="1"/>
          <p:nvPr/>
        </p:nvSpPr>
        <p:spPr>
          <a:xfrm>
            <a:off x="1019175" y="3798757"/>
            <a:ext cx="4323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La «bonifica etnica»</a:t>
            </a:r>
          </a:p>
        </p:txBody>
      </p:sp>
    </p:spTree>
    <p:extLst>
      <p:ext uri="{BB962C8B-B14F-4D97-AF65-F5344CB8AC3E}">
        <p14:creationId xmlns:p14="http://schemas.microsoft.com/office/powerpoint/2010/main" val="234959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8" y="213301"/>
            <a:ext cx="5162517" cy="2714485"/>
          </a:xfr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A04C64-2467-470B-9B28-1723600525E6}"/>
              </a:ext>
            </a:extLst>
          </p:cNvPr>
          <p:cNvSpPr txBox="1"/>
          <p:nvPr/>
        </p:nvSpPr>
        <p:spPr>
          <a:xfrm>
            <a:off x="7516722" y="434685"/>
            <a:ext cx="38972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/>
              <a:t>IL COGNOME </a:t>
            </a:r>
          </a:p>
          <a:p>
            <a:pPr algn="ctr"/>
            <a:r>
              <a:rPr lang="it-IT" sz="3600" b="1" dirty="0"/>
              <a:t>+</a:t>
            </a:r>
          </a:p>
          <a:p>
            <a:pPr algn="ctr"/>
            <a:r>
              <a:rPr lang="it-IT" sz="3600" b="1" dirty="0"/>
              <a:t>IL PRENOME</a:t>
            </a:r>
          </a:p>
          <a:p>
            <a:pPr algn="ctr"/>
            <a:r>
              <a:rPr lang="it-IT" sz="3600" b="1" dirty="0"/>
              <a:t>=</a:t>
            </a:r>
          </a:p>
          <a:p>
            <a:pPr algn="ctr"/>
            <a:r>
              <a:rPr lang="it-IT" sz="3600" b="1" dirty="0"/>
              <a:t>ANTROPȮNIMO</a:t>
            </a:r>
          </a:p>
          <a:p>
            <a:endParaRPr lang="it-IT" sz="3600" b="1" dirty="0"/>
          </a:p>
          <a:p>
            <a:endParaRPr lang="it-IT" sz="36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CF6895F-4149-4D79-8558-628E35035D62}"/>
              </a:ext>
            </a:extLst>
          </p:cNvPr>
          <p:cNvSpPr txBox="1"/>
          <p:nvPr/>
        </p:nvSpPr>
        <p:spPr>
          <a:xfrm>
            <a:off x="385482" y="3877397"/>
            <a:ext cx="11031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COGNOMEN</a:t>
            </a:r>
            <a:r>
              <a:rPr lang="it-IT" sz="2800" dirty="0"/>
              <a:t>   significa NOME AGGIUNTO</a:t>
            </a:r>
          </a:p>
          <a:p>
            <a:endParaRPr lang="it-IT" sz="2800" dirty="0"/>
          </a:p>
          <a:p>
            <a:r>
              <a:rPr lang="it-IT" sz="2800" dirty="0"/>
              <a:t>In Italiano il cognome è INVARIABILE (Mario </a:t>
            </a:r>
            <a:r>
              <a:rPr lang="it-IT" sz="2800" b="1" dirty="0"/>
              <a:t>Rossi,</a:t>
            </a:r>
            <a:r>
              <a:rPr lang="it-IT" sz="2800" dirty="0"/>
              <a:t> Maria </a:t>
            </a:r>
            <a:r>
              <a:rPr lang="it-IT" sz="2800" b="1" dirty="0"/>
              <a:t>Rossi)</a:t>
            </a:r>
          </a:p>
          <a:p>
            <a:endParaRPr lang="it-IT" sz="2800" dirty="0"/>
          </a:p>
          <a:p>
            <a:r>
              <a:rPr lang="it-IT" sz="2800" dirty="0"/>
              <a:t>Altre lingue, come il Russo, lo declinano  </a:t>
            </a:r>
          </a:p>
          <a:p>
            <a:r>
              <a:rPr lang="it-IT" sz="2800" dirty="0"/>
              <a:t>(singolare Ivanov maschile, </a:t>
            </a:r>
            <a:r>
              <a:rPr lang="it-IT" sz="2800" dirty="0" err="1"/>
              <a:t>Ivanova</a:t>
            </a:r>
            <a:r>
              <a:rPr lang="it-IT" sz="2800" dirty="0"/>
              <a:t> femminile) )</a:t>
            </a:r>
          </a:p>
        </p:txBody>
      </p:sp>
    </p:spTree>
    <p:extLst>
      <p:ext uri="{BB962C8B-B14F-4D97-AF65-F5344CB8AC3E}">
        <p14:creationId xmlns:p14="http://schemas.microsoft.com/office/powerpoint/2010/main" val="31091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03294" y="286871"/>
            <a:ext cx="9188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COGNOMI PIU’ DIFFUSI IN EUROPA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7B6ADF0-AEEC-4EA2-B0A0-36C622D6D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920" y="994757"/>
            <a:ext cx="5795708" cy="546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94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090169"/>
            <a:ext cx="9730179" cy="554931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85900" y="218515"/>
            <a:ext cx="10201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/>
              <a:t>I COGNOMI PIU’ DIFFUSI NEL MONDO</a:t>
            </a:r>
          </a:p>
        </p:txBody>
      </p:sp>
    </p:spTree>
    <p:extLst>
      <p:ext uri="{BB962C8B-B14F-4D97-AF65-F5344CB8AC3E}">
        <p14:creationId xmlns:p14="http://schemas.microsoft.com/office/powerpoint/2010/main" val="2269563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93C2BB6-8176-4767-BF61-2F7B57C03AC2}"/>
              </a:ext>
            </a:extLst>
          </p:cNvPr>
          <p:cNvSpPr txBox="1"/>
          <p:nvPr/>
        </p:nvSpPr>
        <p:spPr>
          <a:xfrm>
            <a:off x="296779" y="425116"/>
            <a:ext cx="11678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229559-5939-4937-8A2C-7EA7B4FDF478}"/>
              </a:ext>
            </a:extLst>
          </p:cNvPr>
          <p:cNvSpPr txBox="1"/>
          <p:nvPr/>
        </p:nvSpPr>
        <p:spPr>
          <a:xfrm>
            <a:off x="1793208" y="845643"/>
            <a:ext cx="8731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ECCO perché GLI ABITANTI</a:t>
            </a:r>
          </a:p>
          <a:p>
            <a:r>
              <a:rPr lang="it-IT" sz="3200" b="1" dirty="0"/>
              <a:t> </a:t>
            </a:r>
          </a:p>
          <a:p>
            <a:r>
              <a:rPr lang="it-IT" sz="3200" b="1" dirty="0"/>
              <a:t>di  ROMA 	si dicono 	ROM</a:t>
            </a:r>
            <a:r>
              <a:rPr lang="it-IT" sz="3200" b="1" dirty="0">
                <a:highlight>
                  <a:srgbClr val="00FF00"/>
                </a:highlight>
              </a:rPr>
              <a:t>ANI</a:t>
            </a:r>
          </a:p>
          <a:p>
            <a:r>
              <a:rPr lang="it-IT" sz="3200" b="1" dirty="0"/>
              <a:t>e	quelli </a:t>
            </a:r>
          </a:p>
          <a:p>
            <a:r>
              <a:rPr lang="it-IT" sz="3200" b="1" dirty="0"/>
              <a:t>di MILANO				MILAN</a:t>
            </a:r>
            <a:r>
              <a:rPr lang="it-IT" sz="3200" b="1" dirty="0">
                <a:highlight>
                  <a:srgbClr val="00FF00"/>
                </a:highlight>
              </a:rPr>
              <a:t>ESI</a:t>
            </a:r>
            <a:r>
              <a:rPr lang="it-IT" sz="3200" b="1" dirty="0"/>
              <a:t>???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470F2AB-A866-46FE-AC7C-E5D072AE79BB}"/>
              </a:ext>
            </a:extLst>
          </p:cNvPr>
          <p:cNvSpPr txBox="1"/>
          <p:nvPr/>
        </p:nvSpPr>
        <p:spPr>
          <a:xfrm>
            <a:off x="2006894" y="3998776"/>
            <a:ext cx="851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Ci aiuta il LATINO</a:t>
            </a:r>
          </a:p>
          <a:p>
            <a:endParaRPr lang="it-IT" sz="3200" b="1" dirty="0"/>
          </a:p>
          <a:p>
            <a:r>
              <a:rPr lang="it-IT" b="1" dirty="0"/>
              <a:t>-</a:t>
            </a:r>
            <a:r>
              <a:rPr lang="it-IT" sz="3200" b="1" dirty="0"/>
              <a:t>ANUS		-ENSIS			-INUS</a:t>
            </a:r>
          </a:p>
        </p:txBody>
      </p:sp>
    </p:spTree>
    <p:extLst>
      <p:ext uri="{BB962C8B-B14F-4D97-AF65-F5344CB8AC3E}">
        <p14:creationId xmlns:p14="http://schemas.microsoft.com/office/powerpoint/2010/main" val="3661658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E06566-5238-4C60-969F-C610352E5B18}"/>
              </a:ext>
            </a:extLst>
          </p:cNvPr>
          <p:cNvSpPr txBox="1"/>
          <p:nvPr/>
        </p:nvSpPr>
        <p:spPr>
          <a:xfrm>
            <a:off x="1165412" y="798419"/>
            <a:ext cx="1033462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Una </a:t>
            </a:r>
            <a:r>
              <a:rPr lang="it-IT" sz="3200" b="1" dirty="0" err="1"/>
              <a:t>curiosita’</a:t>
            </a:r>
            <a:endParaRPr lang="it-IT" sz="3200" b="1" dirty="0"/>
          </a:p>
          <a:p>
            <a:pPr algn="ctr"/>
            <a:endParaRPr lang="it-IT" sz="3200" b="1" dirty="0"/>
          </a:p>
          <a:p>
            <a:r>
              <a:rPr lang="it-IT" sz="3200" b="1" dirty="0"/>
              <a:t>GLI ABITANTI 			SI CHIAMANO…..</a:t>
            </a:r>
          </a:p>
          <a:p>
            <a:endParaRPr lang="it-IT" sz="3200" b="1" dirty="0"/>
          </a:p>
          <a:p>
            <a:r>
              <a:rPr lang="it-IT" sz="3200" b="1" dirty="0"/>
              <a:t>CALTANISSETTA				NISSENI</a:t>
            </a:r>
          </a:p>
          <a:p>
            <a:r>
              <a:rPr lang="it-IT" sz="3200" b="1" dirty="0"/>
              <a:t>GUBBIO						UGUBINI</a:t>
            </a:r>
          </a:p>
          <a:p>
            <a:r>
              <a:rPr lang="it-IT" sz="3200" b="1" dirty="0"/>
              <a:t>IVREA						EPOREDIESI</a:t>
            </a:r>
          </a:p>
          <a:p>
            <a:r>
              <a:rPr lang="it-IT" sz="3200" b="1" dirty="0"/>
              <a:t>MONTEPULCIANO				ILCINESI</a:t>
            </a:r>
          </a:p>
          <a:p>
            <a:r>
              <a:rPr lang="it-IT" sz="3200" b="1" dirty="0"/>
              <a:t>POZZUOLI					PUTEOLANI</a:t>
            </a:r>
          </a:p>
          <a:p>
            <a:r>
              <a:rPr lang="it-IT" sz="3200" b="1" dirty="0"/>
              <a:t>TIVOLI						TIBURTINI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4553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145234"/>
            <a:ext cx="8026400" cy="657792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50240" y="2976880"/>
            <a:ext cx="2773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COGNOMI BUFFI</a:t>
            </a:r>
          </a:p>
        </p:txBody>
      </p:sp>
    </p:spTree>
    <p:extLst>
      <p:ext uri="{BB962C8B-B14F-4D97-AF65-F5344CB8AC3E}">
        <p14:creationId xmlns:p14="http://schemas.microsoft.com/office/powerpoint/2010/main" val="31924162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27C73E-389F-42A3-AC61-D46BC551A7CD}"/>
              </a:ext>
            </a:extLst>
          </p:cNvPr>
          <p:cNvSpPr txBox="1"/>
          <p:nvPr/>
        </p:nvSpPr>
        <p:spPr>
          <a:xfrm>
            <a:off x="2028825" y="2817435"/>
            <a:ext cx="7572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MILANESI</a:t>
            </a:r>
          </a:p>
          <a:p>
            <a:pPr algn="ctr"/>
            <a:r>
              <a:rPr lang="it-IT" sz="3200" b="1" dirty="0"/>
              <a:t>O MENEGHINI</a:t>
            </a:r>
          </a:p>
          <a:p>
            <a:pPr algn="ctr"/>
            <a:r>
              <a:rPr lang="it-IT" sz="3200" b="1" dirty="0"/>
              <a:t>O BAŰSCIA</a:t>
            </a:r>
          </a:p>
        </p:txBody>
      </p:sp>
    </p:spTree>
    <p:extLst>
      <p:ext uri="{BB962C8B-B14F-4D97-AF65-F5344CB8AC3E}">
        <p14:creationId xmlns:p14="http://schemas.microsoft.com/office/powerpoint/2010/main" val="3476010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12" y="1365118"/>
            <a:ext cx="5210492" cy="435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05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28650"/>
            <a:ext cx="95250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51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42233" y="351234"/>
            <a:ext cx="4918019" cy="521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			Le fonti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-Treccani.it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-Caprileone.com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Elencocognomibuffi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-Etimo.it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Italianonline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-Paginebianche.it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-Malatidigeografia.it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-Dizionario etimologico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-Vera Gheno, Potere alle parole, perché  usarle meglio, Einaudi)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-Marco Balzano, Le parole sono importanti, </a:t>
            </a: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ed. Einaudi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-Andrea Marcolongo Alla fonte delle parole, Mondadori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910729" y="1552505"/>
            <a:ext cx="6007222" cy="4127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+mj-lt"/>
                <a:cs typeface="Arial" panose="020B0604020202020204" pitchFamily="34" charset="0"/>
              </a:rPr>
              <a:t>-Limesonline.com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-Mappadeicognomi.it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-Geneanet.org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-Coopfirenze.it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-Focus.it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</a:t>
            </a:r>
            <a:r>
              <a:rPr lang="it-IT" sz="2000" dirty="0" err="1">
                <a:latin typeface="+mj-lt"/>
                <a:cs typeface="Arial" panose="020B0604020202020204" pitchFamily="34" charset="0"/>
              </a:rPr>
              <a:t>Cognomix</a:t>
            </a:r>
            <a:endParaRPr lang="it-IT" sz="2000" dirty="0">
              <a:latin typeface="+mj-lt"/>
              <a:cs typeface="Arial" panose="020B0604020202020204" pitchFamily="34" charset="0"/>
            </a:endParaRP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-Larepubblica.it</a:t>
            </a:r>
          </a:p>
          <a:p>
            <a:r>
              <a:rPr lang="it-IT" sz="2000" dirty="0">
                <a:latin typeface="+mj-lt"/>
                <a:cs typeface="Arial" panose="020B0604020202020204" pitchFamily="34" charset="0"/>
              </a:rPr>
              <a:t>-Michele Luzzati UNIPI.IT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-Giuseppe Antonelli, La vita delle parole, il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lessico dell’Italiano tra storia e società, Il Mulino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-Ettore Vitale, La Ragione delle parole, ed. Amazon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50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52400" y="807091"/>
            <a:ext cx="48319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QUANDO NASCE L’USO DEL COGNOME?</a:t>
            </a:r>
          </a:p>
          <a:p>
            <a:pPr algn="ctr"/>
            <a:endParaRPr lang="it-IT" sz="4000" b="1" dirty="0"/>
          </a:p>
          <a:p>
            <a:pPr algn="ctr"/>
            <a:r>
              <a:rPr lang="it-IT" sz="3200" b="1" dirty="0"/>
              <a:t>In Cina con l’imperatore Fu </a:t>
            </a:r>
            <a:r>
              <a:rPr lang="it-IT" sz="3200" b="1" dirty="0" err="1"/>
              <a:t>Hsi</a:t>
            </a:r>
            <a:r>
              <a:rPr lang="it-IT" sz="3200" b="1" dirty="0"/>
              <a:t> nel 2852 a.C.</a:t>
            </a:r>
          </a:p>
          <a:p>
            <a:pPr algn="ctr"/>
            <a:r>
              <a:rPr lang="it-IT" sz="3200" b="1" dirty="0"/>
              <a:t>per attuare il censimento della popolazione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71E261-C426-41FB-9AFB-5EEACE49C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403" y="1057835"/>
            <a:ext cx="6846793" cy="45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28" y="1532075"/>
            <a:ext cx="4258236" cy="357625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18B1F6-1EEE-440D-A472-938B9B2CC6B9}"/>
              </a:ext>
            </a:extLst>
          </p:cNvPr>
          <p:cNvSpPr txBox="1"/>
          <p:nvPr/>
        </p:nvSpPr>
        <p:spPr>
          <a:xfrm>
            <a:off x="3227294" y="233083"/>
            <a:ext cx="53160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NELLA GRECIA ANTICA</a:t>
            </a:r>
          </a:p>
          <a:p>
            <a:pPr algn="ctr"/>
            <a:r>
              <a:rPr lang="it-IT" sz="3200" b="1" dirty="0"/>
              <a:t>dal nome del padre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4A8D23-7683-418D-9041-8C0F4879D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8" y="1322231"/>
            <a:ext cx="3241689" cy="399594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C0FC8E-3794-46B2-805A-F240FC6E6B6E}"/>
              </a:ext>
            </a:extLst>
          </p:cNvPr>
          <p:cNvSpPr txBox="1"/>
          <p:nvPr/>
        </p:nvSpPr>
        <p:spPr>
          <a:xfrm>
            <a:off x="281438" y="5587538"/>
            <a:ext cx="312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Il PELIDE ACHILLE</a:t>
            </a:r>
          </a:p>
          <a:p>
            <a:r>
              <a:rPr lang="it-IT" sz="2400" b="1" dirty="0"/>
              <a:t>IX^ secolo </a:t>
            </a:r>
            <a:r>
              <a:rPr lang="it-IT" sz="2400" b="1" dirty="0" err="1"/>
              <a:t>a.C</a:t>
            </a:r>
            <a:r>
              <a:rPr lang="it-IT" sz="2400" b="1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C650223-ED0C-4327-8D65-6D74477F0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65" y="963503"/>
            <a:ext cx="2796988" cy="448782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FD8834-78BD-40B1-88D7-EB16CE5C9A5C}"/>
              </a:ext>
            </a:extLst>
          </p:cNvPr>
          <p:cNvSpPr txBox="1"/>
          <p:nvPr/>
        </p:nvSpPr>
        <p:spPr>
          <a:xfrm>
            <a:off x="7867480" y="5618316"/>
            <a:ext cx="40430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IL LAERZIADE ULISSE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00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2" y="547967"/>
            <a:ext cx="5534905" cy="30995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69" y="3433483"/>
            <a:ext cx="4125965" cy="26863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E4BB51-3800-4C2F-B3EA-3CE0869B0C51}"/>
              </a:ext>
            </a:extLst>
          </p:cNvPr>
          <p:cNvSpPr txBox="1"/>
          <p:nvPr/>
        </p:nvSpPr>
        <p:spPr>
          <a:xfrm>
            <a:off x="3702424" y="5020235"/>
            <a:ext cx="1353670" cy="976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9D07EEF-28FE-4748-BD1A-4388338C9F4D}"/>
              </a:ext>
            </a:extLst>
          </p:cNvPr>
          <p:cNvSpPr txBox="1"/>
          <p:nvPr/>
        </p:nvSpPr>
        <p:spPr>
          <a:xfrm>
            <a:off x="321441" y="3874422"/>
            <a:ext cx="392782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AE" sz="4400" b="1" i="0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اأحمد بن بلة</a:t>
            </a:r>
            <a:endParaRPr lang="it-IT" sz="3600" b="1" i="0" dirty="0">
              <a:solidFill>
                <a:srgbClr val="3D3D3D"/>
              </a:solidFill>
              <a:effectLst/>
              <a:latin typeface="Roboto" panose="02000000000000000000" pitchFamily="2" charset="0"/>
            </a:endParaRPr>
          </a:p>
          <a:p>
            <a:r>
              <a:rPr lang="ar-AE" sz="3600" b="1" i="0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بن</a:t>
            </a:r>
            <a:r>
              <a:rPr lang="it-IT" sz="3600" b="1" i="0" dirty="0">
                <a:solidFill>
                  <a:srgbClr val="3D3D3D"/>
                </a:solidFill>
                <a:effectLst/>
                <a:latin typeface="Roboto" panose="02000000000000000000" pitchFamily="2" charset="0"/>
              </a:rPr>
              <a:t> = -IBN  o BEN</a:t>
            </a:r>
          </a:p>
          <a:p>
            <a:endParaRPr lang="it-IT" sz="3600" b="1" dirty="0">
              <a:solidFill>
                <a:srgbClr val="3D3D3D"/>
              </a:solidFill>
              <a:latin typeface="Roboto" panose="02000000000000000000" pitchFamily="2" charset="0"/>
            </a:endParaRPr>
          </a:p>
          <a:p>
            <a:r>
              <a:rPr lang="it-IT" sz="3600" b="1" dirty="0">
                <a:solidFill>
                  <a:srgbClr val="3D3D3D"/>
                </a:solidFill>
                <a:latin typeface="Roboto" panose="02000000000000000000" pitchFamily="2" charset="0"/>
              </a:rPr>
              <a:t>		‘O</a:t>
            </a:r>
            <a:endParaRPr lang="it-IT" sz="36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C3D7AE-2B50-4EF1-A7A6-E40118EDBEC0}"/>
              </a:ext>
            </a:extLst>
          </p:cNvPr>
          <p:cNvSpPr txBox="1"/>
          <p:nvPr/>
        </p:nvSpPr>
        <p:spPr>
          <a:xfrm>
            <a:off x="7377953" y="690282"/>
            <a:ext cx="2411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-SON   </a:t>
            </a:r>
          </a:p>
          <a:p>
            <a:r>
              <a:rPr lang="it-IT" sz="4400" b="1" dirty="0"/>
              <a:t>-EZ</a:t>
            </a:r>
          </a:p>
          <a:p>
            <a:r>
              <a:rPr lang="it-IT" sz="4400" b="1" dirty="0"/>
              <a:t>-ULI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52835DC-CAEA-4CE5-A185-9F2BB37A67CD}"/>
              </a:ext>
            </a:extLst>
          </p:cNvPr>
          <p:cNvSpPr txBox="1"/>
          <p:nvPr/>
        </p:nvSpPr>
        <p:spPr>
          <a:xfrm>
            <a:off x="10158299" y="1945342"/>
            <a:ext cx="1425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-IĆ</a:t>
            </a:r>
          </a:p>
        </p:txBody>
      </p:sp>
    </p:spTree>
    <p:extLst>
      <p:ext uri="{BB962C8B-B14F-4D97-AF65-F5344CB8AC3E}">
        <p14:creationId xmlns:p14="http://schemas.microsoft.com/office/powerpoint/2010/main" val="118351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78" y="811763"/>
            <a:ext cx="4921622" cy="30955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11" y="2202001"/>
            <a:ext cx="3453615" cy="25868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143" y="4294030"/>
            <a:ext cx="4376737" cy="22798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EE7BDED-36AF-47B2-AB66-684BD2909C67}"/>
              </a:ext>
            </a:extLst>
          </p:cNvPr>
          <p:cNvSpPr txBox="1"/>
          <p:nvPr/>
        </p:nvSpPr>
        <p:spPr>
          <a:xfrm>
            <a:off x="457200" y="811763"/>
            <a:ext cx="52646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IMPERO   ROMANO</a:t>
            </a:r>
          </a:p>
          <a:p>
            <a:r>
              <a:rPr lang="it-IT" sz="2800" b="1" dirty="0"/>
              <a:t>(da Ottaviano Augusto in poi)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97C3EA0-AB79-469B-81AE-F0BD11ED4473}"/>
              </a:ext>
            </a:extLst>
          </p:cNvPr>
          <p:cNvSpPr txBox="1"/>
          <p:nvPr/>
        </p:nvSpPr>
        <p:spPr>
          <a:xfrm>
            <a:off x="641120" y="6046237"/>
            <a:ext cx="577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PUBLIO +CORNELIO+SCIPIONE</a:t>
            </a:r>
          </a:p>
        </p:txBody>
      </p:sp>
    </p:spTree>
    <p:extLst>
      <p:ext uri="{BB962C8B-B14F-4D97-AF65-F5344CB8AC3E}">
        <p14:creationId xmlns:p14="http://schemas.microsoft.com/office/powerpoint/2010/main" val="103627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107" y="3692893"/>
            <a:ext cx="2048256" cy="2057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1" y="891459"/>
            <a:ext cx="7821377" cy="521685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B58F63-05EF-4DD9-B7F5-75A695636FEB}"/>
              </a:ext>
            </a:extLst>
          </p:cNvPr>
          <p:cNvSpPr txBox="1"/>
          <p:nvPr/>
        </p:nvSpPr>
        <p:spPr>
          <a:xfrm>
            <a:off x="8666793" y="2061882"/>
            <a:ext cx="337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DOPO IL 476 d.C.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B0B8A36-163B-433B-AA64-1D13655B9C12}"/>
              </a:ext>
            </a:extLst>
          </p:cNvPr>
          <p:cNvSpPr txBox="1"/>
          <p:nvPr/>
        </p:nvSpPr>
        <p:spPr>
          <a:xfrm>
            <a:off x="9744635" y="5923651"/>
            <a:ext cx="153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  410 d.C.</a:t>
            </a:r>
          </a:p>
        </p:txBody>
      </p:sp>
    </p:spTree>
    <p:extLst>
      <p:ext uri="{BB962C8B-B14F-4D97-AF65-F5344CB8AC3E}">
        <p14:creationId xmlns:p14="http://schemas.microsoft.com/office/powerpoint/2010/main" val="322593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8" y="273475"/>
            <a:ext cx="3393122" cy="42203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734" y="313917"/>
            <a:ext cx="3154408" cy="236276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36" y="2960839"/>
            <a:ext cx="5848499" cy="21012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30A04E-93AB-4BF3-A3CA-D3F09B96EC09}"/>
              </a:ext>
            </a:extLst>
          </p:cNvPr>
          <p:cNvSpPr txBox="1"/>
          <p:nvPr/>
        </p:nvSpPr>
        <p:spPr>
          <a:xfrm>
            <a:off x="752858" y="5199530"/>
            <a:ext cx="10264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CARLO IL CALVO, PIPINO IL BREVE,CARLO MARTELLO, CARLO MAGNO , LUDOVICO IL PIO: distinti per le caratteristiche </a:t>
            </a:r>
          </a:p>
        </p:txBody>
      </p:sp>
    </p:spTree>
    <p:extLst>
      <p:ext uri="{BB962C8B-B14F-4D97-AF65-F5344CB8AC3E}">
        <p14:creationId xmlns:p14="http://schemas.microsoft.com/office/powerpoint/2010/main" val="90199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12417</TotalTime>
  <Words>1168</Words>
  <Application>Microsoft Office PowerPoint</Application>
  <PresentationFormat>Widescreen</PresentationFormat>
  <Paragraphs>283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2" baseType="lpstr">
      <vt:lpstr>Arial</vt:lpstr>
      <vt:lpstr>Google Sans</vt:lpstr>
      <vt:lpstr>Roboto</vt:lpstr>
      <vt:lpstr>Tema di Office</vt:lpstr>
      <vt:lpstr>Parole, parole…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1813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Parole, parole…</dc:title>
  <dc:creator>Mara Catalano</dc:creator>
  <cp:lastModifiedBy>User</cp:lastModifiedBy>
  <cp:revision>302</cp:revision>
  <dcterms:created xsi:type="dcterms:W3CDTF">2020-04-13T06:32:51Z</dcterms:created>
  <dcterms:modified xsi:type="dcterms:W3CDTF">2025-02-18T09:43:41Z</dcterms:modified>
</cp:coreProperties>
</file>