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60" r:id="rId7"/>
    <p:sldId id="262" r:id="rId8"/>
    <p:sldId id="277" r:id="rId9"/>
    <p:sldId id="278" r:id="rId10"/>
    <p:sldId id="279" r:id="rId11"/>
    <p:sldId id="263" r:id="rId12"/>
    <p:sldId id="258" r:id="rId13"/>
    <p:sldId id="257" r:id="rId14"/>
    <p:sldId id="261" r:id="rId15"/>
    <p:sldId id="259" r:id="rId16"/>
    <p:sldId id="264" r:id="rId17"/>
    <p:sldId id="265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02F7BF-36A6-47E8-A062-36C95678F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81894B-357D-4DD1-8168-DDFB9B4AB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306CE3-01C7-42E8-98A4-25EBDC0D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F3F-0FFF-406C-BDC6-0C46054B28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AE3196-05EF-48BF-91A9-87D91C58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77F454-1D58-4464-91CA-D7376D63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BBF3-F7BC-4236-B6D6-1B6926296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30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25ED1-6580-49AD-8D5C-A76E6222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645924D-21BB-414C-BCB2-E38C14540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62750D-C6C7-4742-9D6C-71CB9743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F3F-0FFF-406C-BDC6-0C46054B28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E1DD8A-F8CA-47FB-9073-BB7F4D03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774F54-C42D-4248-A600-0CFD0536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BBF3-F7BC-4236-B6D6-1B6926296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7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C0F322B-A006-4333-8F95-04F6900D1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FBFA4-5EB1-4135-97D3-143AFE4DB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5685A5-D2B7-447F-AF0D-6B867511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F3F-0FFF-406C-BDC6-0C46054B28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A9082E-4015-434B-AA8A-A37A40EF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F0C892-88E6-4FBF-BEF0-79B889C3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BBF3-F7BC-4236-B6D6-1B6926296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46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83FFA-4774-4B62-9682-D461F524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8C42E-40E8-4633-B74C-B63EAB664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600C0E-F2EC-4B28-ACAD-1101B57A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F3F-0FFF-406C-BDC6-0C46054B28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B05687-0C05-4C22-A741-247DE7B7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928F91-8770-46F2-824F-128764CB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BBF3-F7BC-4236-B6D6-1B6926296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08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E46431-E71B-43EC-A149-0599B64A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ED4EA2-FDA4-4662-B4F1-ACCC75491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D03E8D-0B3D-409A-A714-CA01DE58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F3F-0FFF-406C-BDC6-0C46054B28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CBBDFB-D8EA-4EA3-9B5F-B067D82B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C75410-E94D-4EF1-AE62-F9D53C5D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BBF3-F7BC-4236-B6D6-1B6926296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01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39DA56-C7DA-4835-867E-AFE50A9B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94BEA2-0289-4EC9-96B2-F955E7495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9EA3E6-7A73-42E8-BBA3-D32276938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89FBBA-C5EF-42EA-9D0B-95FBB6F5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F3F-0FFF-406C-BDC6-0C46054B28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6422D7-E4BD-48F4-BF73-B05A6F90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6BFF5D-0187-4599-9CE2-471494A9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BBF3-F7BC-4236-B6D6-1B6926296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92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86264-9604-4044-BF44-EF526E53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464DB1-D8C3-43E8-8DCB-AB07ECB7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41C7B2-B04B-46C9-BEDB-F22FC1B62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D03E3D-31F9-41AA-ACFE-5A00BF7D1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3C0A72-9E67-4935-8FCA-8E2B0F4B9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9DCEB4C-D5D6-48DE-96A5-E5E54566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F3F-0FFF-406C-BDC6-0C46054B28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B2B665-0D15-42BF-B999-0215D9BD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529BF3-F6DC-4555-AFCC-B5825B85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BBF3-F7BC-4236-B6D6-1B6926296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97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FA18AE-EED4-4575-BDFA-3393670F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BC00860-9578-44BE-9B6E-880A21D0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F3F-0FFF-406C-BDC6-0C46054B28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5A1631-2958-479F-911C-2D6B5E91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F4B222-8CAB-44CB-B793-C433A714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BBF3-F7BC-4236-B6D6-1B6926296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02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FFEBE3-08B5-42FC-ABEA-5824DCF8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F3F-0FFF-406C-BDC6-0C46054B28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6643BC-CC77-4221-98F2-CF30A885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764956-5FFA-476F-9B16-18FA271A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BBF3-F7BC-4236-B6D6-1B6926296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35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B2A34-4E0A-44C9-B5E9-3BCD1975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312F76-9AF3-4F84-9ADA-8DD214C3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7808B8-5CA9-45E6-8580-5C6BFA5A0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929B64-BE86-4FEC-A544-95E539B9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F3F-0FFF-406C-BDC6-0C46054B28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7BCB0E-8D3C-496A-B6BF-FA01CEAF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4EE298-62DC-464A-898A-540D5460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BBF3-F7BC-4236-B6D6-1B6926296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4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A95ED0-1136-4695-BE0B-6CBF23CA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AC50539-EB72-4300-BD22-B3D3824B6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62B2ED-0733-4470-99EB-66A2FED75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AE47D6-B13F-435F-9DFC-83027885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BF3F-0FFF-406C-BDC6-0C46054B28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AA795C-4828-4537-B266-CE70843B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D9EDAE-4A4A-4A5A-9AEF-D8036B3D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BBF3-F7BC-4236-B6D6-1B6926296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59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3838BC5-A0C6-46F9-BB39-2879D929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816A86-FF86-4722-A443-8529462E7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EB85A1-FF19-4548-BAEC-6EC32EE40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2BF3F-0FFF-406C-BDC6-0C46054B28C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03B6B6-A13C-431D-942C-40F041E7C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86508E-7D8C-417F-9A49-9B2371ABA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BBF3-F7BC-4236-B6D6-1B69262964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1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A721F7-E2EA-4514-85B1-A6E7D2D6B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70BC12-6809-4278-89DD-4B4B48D6A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55B2CF-A572-466A-9C44-478021BB6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240527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046F889-2675-4A50-ADA5-D0CEE7765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5" y="457199"/>
            <a:ext cx="1214336" cy="1504391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01C1B075-7FBA-4621-A889-544C656F3C5F}"/>
              </a:ext>
            </a:extLst>
          </p:cNvPr>
          <p:cNvSpPr txBox="1">
            <a:spLocks/>
          </p:cNvSpPr>
          <p:nvPr/>
        </p:nvSpPr>
        <p:spPr>
          <a:xfrm>
            <a:off x="2962275" y="3255962"/>
            <a:ext cx="6020382" cy="20789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endParaRPr lang="it-IT" sz="4400" b="1" dirty="0"/>
          </a:p>
          <a:p>
            <a:r>
              <a:rPr lang="it-IT" sz="4400" b="1" dirty="0"/>
              <a:t>Parole, parole…</a:t>
            </a:r>
          </a:p>
          <a:p>
            <a:r>
              <a:rPr lang="it-IT" sz="4400" b="1" dirty="0"/>
              <a:t>Riscopriamo l’Italiano</a:t>
            </a:r>
          </a:p>
          <a:p>
            <a:r>
              <a:rPr lang="it-IT" sz="4400" b="1" dirty="0"/>
              <a:t>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9F6AF9-6AB7-46C2-B820-3C3F5D260DF4}"/>
              </a:ext>
            </a:extLst>
          </p:cNvPr>
          <p:cNvSpPr txBox="1"/>
          <p:nvPr/>
        </p:nvSpPr>
        <p:spPr>
          <a:xfrm>
            <a:off x="7010400" y="666750"/>
            <a:ext cx="43529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LIBERA ACCADEMIA POPOLARE </a:t>
            </a:r>
          </a:p>
          <a:p>
            <a:r>
              <a:rPr lang="it-IT" dirty="0"/>
              <a:t>PER LA TERZA ETA’</a:t>
            </a:r>
          </a:p>
          <a:p>
            <a:r>
              <a:rPr lang="it-IT" dirty="0"/>
              <a:t>PIEVE EMANUELE</a:t>
            </a:r>
          </a:p>
          <a:p>
            <a:r>
              <a:rPr lang="it-IT" dirty="0"/>
              <a:t>ANNO ACCADEMICO 2024 25</a:t>
            </a:r>
          </a:p>
        </p:txBody>
      </p:sp>
    </p:spTree>
    <p:extLst>
      <p:ext uri="{BB962C8B-B14F-4D97-AF65-F5344CB8AC3E}">
        <p14:creationId xmlns:p14="http://schemas.microsoft.com/office/powerpoint/2010/main" val="285395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7CE5BC-A5BE-48E4-80AC-655557BBBEC8}"/>
              </a:ext>
            </a:extLst>
          </p:cNvPr>
          <p:cNvSpPr txBox="1"/>
          <p:nvPr/>
        </p:nvSpPr>
        <p:spPr>
          <a:xfrm>
            <a:off x="2655794" y="410696"/>
            <a:ext cx="5715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/>
              <a:t>FIAMMIFERO</a:t>
            </a:r>
          </a:p>
          <a:p>
            <a:pPr algn="ctr"/>
            <a:endParaRPr lang="it-IT" sz="4800" b="1" dirty="0"/>
          </a:p>
          <a:p>
            <a:pPr algn="ctr"/>
            <a:r>
              <a:rPr lang="it-IT" sz="4800" b="1" dirty="0"/>
              <a:t>sapete qual è l’origine di questo termine?</a:t>
            </a:r>
          </a:p>
          <a:p>
            <a:pPr algn="ctr"/>
            <a:endParaRPr lang="it-IT" sz="4800" b="1" dirty="0"/>
          </a:p>
          <a:p>
            <a:pPr algn="ctr"/>
            <a:r>
              <a:rPr lang="it-IT" sz="4800" b="1" dirty="0" err="1"/>
              <a:t>Flamma</a:t>
            </a:r>
            <a:r>
              <a:rPr lang="it-IT" sz="4800" b="1" dirty="0"/>
              <a:t> + fero</a:t>
            </a:r>
          </a:p>
          <a:p>
            <a:pPr algn="ctr"/>
            <a:endParaRPr lang="it-IT" sz="4800" b="1" dirty="0"/>
          </a:p>
          <a:p>
            <a:pPr algn="ctr"/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96665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E2A36E1-6DDD-480B-A2FB-A1AEB159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335994"/>
            <a:ext cx="11687175" cy="642675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70CECB-9192-4220-A471-BD6DE85E8D0A}"/>
              </a:ext>
            </a:extLst>
          </p:cNvPr>
          <p:cNvSpPr txBox="1"/>
          <p:nvPr/>
        </p:nvSpPr>
        <p:spPr>
          <a:xfrm>
            <a:off x="1314450" y="1362075"/>
            <a:ext cx="9753600" cy="4676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04EBA8-3176-4F98-A5F9-E3D3F052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45" y="2069150"/>
            <a:ext cx="3148783" cy="245114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E9D46E9-799B-4593-9476-1358A6BD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4" y="2335655"/>
            <a:ext cx="3697475" cy="207058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DE80BA-9DE6-45DF-A027-F187D4BD8578}"/>
              </a:ext>
            </a:extLst>
          </p:cNvPr>
          <p:cNvSpPr txBox="1"/>
          <p:nvPr/>
        </p:nvSpPr>
        <p:spPr>
          <a:xfrm>
            <a:off x="2355545" y="4928806"/>
            <a:ext cx="8121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PAROLA  		DA PARABOLE’</a:t>
            </a:r>
          </a:p>
        </p:txBody>
      </p:sp>
    </p:spTree>
    <p:extLst>
      <p:ext uri="{BB962C8B-B14F-4D97-AF65-F5344CB8AC3E}">
        <p14:creationId xmlns:p14="http://schemas.microsoft.com/office/powerpoint/2010/main" val="67718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EB4317F-ECEB-410B-A1E3-96C9C29E2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240527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61E80F-E0D7-4A0D-9A6F-3D09F5403666}"/>
              </a:ext>
            </a:extLst>
          </p:cNvPr>
          <p:cNvSpPr txBox="1"/>
          <p:nvPr/>
        </p:nvSpPr>
        <p:spPr>
          <a:xfrm>
            <a:off x="695325" y="3154401"/>
            <a:ext cx="2819400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PAROLE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CAMALEONTICHE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12CBD6-6C36-47C6-BB0A-B135359B4363}"/>
              </a:ext>
            </a:extLst>
          </p:cNvPr>
          <p:cNvSpPr txBox="1"/>
          <p:nvPr/>
        </p:nvSpPr>
        <p:spPr>
          <a:xfrm>
            <a:off x="4752975" y="571500"/>
            <a:ext cx="6496050" cy="5509200"/>
          </a:xfrm>
          <a:prstGeom prst="rect">
            <a:avLst/>
          </a:prstGeom>
          <a:solidFill>
            <a:schemeClr val="accent2"/>
          </a:solidFill>
        </p:spPr>
        <p:txBody>
          <a:bodyPr wrap="square" numCol="2" rtlCol="0">
            <a:spAutoFit/>
          </a:bodyPr>
          <a:lstStyle/>
          <a:p>
            <a:r>
              <a:rPr lang="it-IT" sz="4400" dirty="0"/>
              <a:t>RISO</a:t>
            </a:r>
          </a:p>
          <a:p>
            <a:r>
              <a:rPr lang="it-IT" sz="4400" dirty="0"/>
              <a:t>CAMPO</a:t>
            </a:r>
          </a:p>
          <a:p>
            <a:r>
              <a:rPr lang="it-IT" sz="4400" dirty="0"/>
              <a:t>SQUADRA</a:t>
            </a:r>
          </a:p>
          <a:p>
            <a:r>
              <a:rPr lang="it-IT" sz="4400" dirty="0"/>
              <a:t>CREDENZA</a:t>
            </a:r>
          </a:p>
          <a:p>
            <a:r>
              <a:rPr lang="it-IT" sz="4400" dirty="0"/>
              <a:t>PENNA</a:t>
            </a:r>
          </a:p>
          <a:p>
            <a:r>
              <a:rPr lang="it-IT" sz="4400" dirty="0"/>
              <a:t>ALBERO</a:t>
            </a:r>
          </a:p>
          <a:p>
            <a:r>
              <a:rPr lang="it-IT" sz="4400" dirty="0"/>
              <a:t>RADICE</a:t>
            </a:r>
          </a:p>
          <a:p>
            <a:r>
              <a:rPr lang="it-IT" sz="4400" dirty="0"/>
              <a:t>LIBRO</a:t>
            </a:r>
          </a:p>
          <a:p>
            <a:r>
              <a:rPr lang="it-IT" sz="4400" dirty="0"/>
              <a:t>STORIA</a:t>
            </a:r>
          </a:p>
          <a:p>
            <a:r>
              <a:rPr lang="it-IT" sz="4400" dirty="0"/>
              <a:t>FERIE</a:t>
            </a:r>
          </a:p>
          <a:p>
            <a:r>
              <a:rPr lang="it-IT" sz="4400" dirty="0"/>
              <a:t>PIANO </a:t>
            </a:r>
          </a:p>
          <a:p>
            <a:r>
              <a:rPr lang="it-IT" sz="4400" dirty="0"/>
              <a:t>DISCO</a:t>
            </a:r>
          </a:p>
          <a:p>
            <a:r>
              <a:rPr lang="it-IT" sz="4400" dirty="0"/>
              <a:t>GLOBO</a:t>
            </a:r>
          </a:p>
          <a:p>
            <a:r>
              <a:rPr lang="it-IT" sz="4400" dirty="0"/>
              <a:t>GLIFO</a:t>
            </a:r>
          </a:p>
          <a:p>
            <a:r>
              <a:rPr lang="it-IT" sz="4400" dirty="0"/>
              <a:t>GLUTINE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0038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22EC84-7810-4B28-80CE-E3EC059F2A16}"/>
              </a:ext>
            </a:extLst>
          </p:cNvPr>
          <p:cNvSpPr txBox="1"/>
          <p:nvPr/>
        </p:nvSpPr>
        <p:spPr>
          <a:xfrm>
            <a:off x="3917576" y="285077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/>
              <a:t>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9895ED-BD5F-4E08-98A1-C2B590AC3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240527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030C94-997E-4551-ADE3-4D8487DC8962}"/>
              </a:ext>
            </a:extLst>
          </p:cNvPr>
          <p:cNvSpPr txBox="1"/>
          <p:nvPr/>
        </p:nvSpPr>
        <p:spPr>
          <a:xfrm>
            <a:off x="1333500" y="2358334"/>
            <a:ext cx="307657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4000" b="1" dirty="0"/>
              <a:t>DOVE CADE L’ACCENTO?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9CFE27-251C-40DB-AD8E-670493911AA2}"/>
              </a:ext>
            </a:extLst>
          </p:cNvPr>
          <p:cNvSpPr txBox="1"/>
          <p:nvPr/>
        </p:nvSpPr>
        <p:spPr>
          <a:xfrm>
            <a:off x="5133974" y="2019300"/>
            <a:ext cx="6429375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BALIA 		O		 </a:t>
            </a:r>
            <a:r>
              <a:rPr lang="it-IT" sz="2800" b="1" dirty="0" err="1"/>
              <a:t>BALìA</a:t>
            </a:r>
            <a:endParaRPr lang="it-IT" sz="2800" b="1" dirty="0"/>
          </a:p>
          <a:p>
            <a:r>
              <a:rPr lang="it-IT" sz="2800" b="1" dirty="0"/>
              <a:t>REGIA			O		</a:t>
            </a:r>
            <a:r>
              <a:rPr lang="it-IT" sz="2800" b="1" dirty="0" err="1"/>
              <a:t>REGìA</a:t>
            </a:r>
            <a:endParaRPr lang="it-IT" sz="2800" b="1" dirty="0"/>
          </a:p>
          <a:p>
            <a:r>
              <a:rPr lang="it-IT" sz="2800" b="1" dirty="0"/>
              <a:t>AMBITO		O 		</a:t>
            </a:r>
            <a:r>
              <a:rPr lang="it-IT" sz="2800" b="1" dirty="0" err="1"/>
              <a:t>AMBìTO</a:t>
            </a:r>
            <a:endParaRPr lang="it-IT" sz="2800" b="1" dirty="0"/>
          </a:p>
          <a:p>
            <a:r>
              <a:rPr lang="it-IT" sz="2800" b="1" dirty="0"/>
              <a:t>ANCORA		O		</a:t>
            </a:r>
            <a:r>
              <a:rPr lang="it-IT" sz="2800" b="1" dirty="0" err="1"/>
              <a:t>ANCòRA</a:t>
            </a:r>
            <a:endParaRPr lang="it-IT" sz="2800" b="1" dirty="0"/>
          </a:p>
          <a:p>
            <a:r>
              <a:rPr lang="it-IT" sz="2800" b="1" dirty="0"/>
              <a:t>DECADE		O		</a:t>
            </a:r>
            <a:r>
              <a:rPr lang="it-IT" sz="2800" b="1" dirty="0" err="1"/>
              <a:t>DECàDE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75899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418BB2-864D-431D-9C8F-E2A045AC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240527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EB1279-8597-42F0-8ECF-47370E6AFF0A}"/>
              </a:ext>
            </a:extLst>
          </p:cNvPr>
          <p:cNvSpPr txBox="1"/>
          <p:nvPr/>
        </p:nvSpPr>
        <p:spPr>
          <a:xfrm>
            <a:off x="2390775" y="1166842"/>
            <a:ext cx="80391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600" b="1" dirty="0"/>
              <a:t>VOCALE APERTA O CHIUSA?</a:t>
            </a:r>
          </a:p>
          <a:p>
            <a:endParaRPr lang="it-IT" sz="3600" b="1" dirty="0"/>
          </a:p>
          <a:p>
            <a:endParaRPr lang="it-IT" sz="3600" b="1" dirty="0"/>
          </a:p>
          <a:p>
            <a:endParaRPr lang="it-IT" sz="3600" b="1" dirty="0"/>
          </a:p>
          <a:p>
            <a:r>
              <a:rPr lang="it-IT" sz="3600" b="1" dirty="0"/>
              <a:t>BOTTI  o </a:t>
            </a:r>
            <a:r>
              <a:rPr lang="it-IT" sz="3600" b="1" dirty="0" err="1"/>
              <a:t>BôTTI</a:t>
            </a:r>
            <a:endParaRPr lang="it-IT" sz="3600" b="1" dirty="0"/>
          </a:p>
          <a:p>
            <a:r>
              <a:rPr lang="it-IT" sz="3600" b="1" dirty="0"/>
              <a:t>PESCA O PĚSCA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377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20DBF8B-0BC0-487F-964D-FAD2EE127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240527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501E71-6BF0-483E-9529-0917189E5168}"/>
              </a:ext>
            </a:extLst>
          </p:cNvPr>
          <p:cNvSpPr txBox="1"/>
          <p:nvPr/>
        </p:nvSpPr>
        <p:spPr>
          <a:xfrm>
            <a:off x="1476375" y="619125"/>
            <a:ext cx="8067675" cy="57120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numCol="2" rtlCol="0">
            <a:spAutoFit/>
          </a:bodyPr>
          <a:lstStyle/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NOMI « ORFANI»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NOZZE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FORBICI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CALZONI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MANETTE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OCCHIALI 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PEPE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CLERO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FAME</a:t>
            </a:r>
          </a:p>
          <a:p>
            <a:endParaRPr lang="it-IT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it-IT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it-IT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SANGUE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SETE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FOGLIAME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PROLE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PESTE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MALARIA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TIFO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GENNAIO,FEBBRAIO…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NORD,SUD,EST,OVEST</a:t>
            </a:r>
          </a:p>
          <a:p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SETTENTRIONE</a:t>
            </a:r>
          </a:p>
        </p:txBody>
      </p:sp>
    </p:spTree>
    <p:extLst>
      <p:ext uri="{BB962C8B-B14F-4D97-AF65-F5344CB8AC3E}">
        <p14:creationId xmlns:p14="http://schemas.microsoft.com/office/powerpoint/2010/main" val="210892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0E554DB-2185-4A6C-B3FA-52EC00D1B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240527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237350-364A-4F60-A5DD-183652AFE7F0}"/>
              </a:ext>
            </a:extLst>
          </p:cNvPr>
          <p:cNvSpPr txBox="1"/>
          <p:nvPr/>
        </p:nvSpPr>
        <p:spPr>
          <a:xfrm>
            <a:off x="1724025" y="1085850"/>
            <a:ext cx="9048750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NOMI… AMBIGUI</a:t>
            </a:r>
          </a:p>
          <a:p>
            <a:pPr algn="ctr"/>
            <a:endParaRPr lang="it-IT" sz="3600" b="1" dirty="0"/>
          </a:p>
          <a:p>
            <a:pPr algn="ctr"/>
            <a:endParaRPr lang="it-IT" sz="3600" b="1" dirty="0"/>
          </a:p>
          <a:p>
            <a:pPr algn="ctr"/>
            <a:r>
              <a:rPr lang="it-IT" sz="3600" b="1" dirty="0"/>
              <a:t>ORO   		e 	ori</a:t>
            </a:r>
          </a:p>
          <a:p>
            <a:pPr algn="ctr"/>
            <a:r>
              <a:rPr lang="it-IT" sz="3600" b="1" dirty="0"/>
              <a:t>FERRO     		e	ferri</a:t>
            </a:r>
          </a:p>
          <a:p>
            <a:pPr algn="ctr"/>
            <a:endParaRPr lang="it-IT" sz="3600" b="1" dirty="0"/>
          </a:p>
          <a:p>
            <a:pPr algn="ctr"/>
            <a:endParaRPr lang="it-IT" sz="3600" b="1" dirty="0"/>
          </a:p>
          <a:p>
            <a:pPr algn="ctr"/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45383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3E93482-AE88-443C-800B-0D06E5CB9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240527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F4AD40-E45C-489B-BE28-C60764145218}"/>
              </a:ext>
            </a:extLst>
          </p:cNvPr>
          <p:cNvSpPr txBox="1"/>
          <p:nvPr/>
        </p:nvSpPr>
        <p:spPr>
          <a:xfrm>
            <a:off x="1225012" y="1200150"/>
            <a:ext cx="974197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600" b="1" dirty="0"/>
              <a:t>PARLARE A VANVERA</a:t>
            </a:r>
          </a:p>
          <a:p>
            <a:r>
              <a:rPr lang="it-IT" dirty="0"/>
              <a:t>			</a:t>
            </a:r>
          </a:p>
          <a:p>
            <a:endParaRPr lang="it-IT" dirty="0"/>
          </a:p>
          <a:p>
            <a:r>
              <a:rPr lang="it-IT" dirty="0"/>
              <a:t>???</a:t>
            </a:r>
          </a:p>
        </p:txBody>
      </p:sp>
      <p:pic>
        <p:nvPicPr>
          <p:cNvPr id="1028" name="Picture 4" descr="Perché si dice parlare a vanvera. Cos'è la vanvera?">
            <a:extLst>
              <a:ext uri="{FF2B5EF4-FFF2-40B4-BE49-F238E27FC236}">
                <a16:creationId xmlns:a16="http://schemas.microsoft.com/office/drawing/2014/main" id="{77CAFB4B-C828-454E-B64C-3A3A31CA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48" y="3081338"/>
            <a:ext cx="2666578" cy="29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26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E704E28-3B55-4451-A7A2-35D59BD2F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240527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19BEE4-717F-48DD-A5D7-2F2BF55202B0}"/>
              </a:ext>
            </a:extLst>
          </p:cNvPr>
          <p:cNvSpPr txBox="1"/>
          <p:nvPr/>
        </p:nvSpPr>
        <p:spPr>
          <a:xfrm>
            <a:off x="2181225" y="971550"/>
            <a:ext cx="80962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PERDERE LA TREBISONDA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A815BD-6BF3-4C10-9022-F158AD7FE4CF}"/>
              </a:ext>
            </a:extLst>
          </p:cNvPr>
          <p:cNvSpPr txBox="1"/>
          <p:nvPr/>
        </p:nvSpPr>
        <p:spPr>
          <a:xfrm>
            <a:off x="4018776" y="3812532"/>
            <a:ext cx="3220224" cy="206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050" name="Picture 2" descr="Non perdere la Trebisonda - Carlos Pascual - Internazionale">
            <a:extLst>
              <a:ext uri="{FF2B5EF4-FFF2-40B4-BE49-F238E27FC236}">
                <a16:creationId xmlns:a16="http://schemas.microsoft.com/office/drawing/2014/main" id="{9CE8C09B-26AF-48B2-8B65-EA265777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410459"/>
            <a:ext cx="4705350" cy="389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4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A1BF1AC-D7EB-454C-BC5A-9362E446F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240527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F85BCC-8FD8-4516-8CC7-33C292F2D58D}"/>
              </a:ext>
            </a:extLst>
          </p:cNvPr>
          <p:cNvSpPr txBox="1"/>
          <p:nvPr/>
        </p:nvSpPr>
        <p:spPr>
          <a:xfrm>
            <a:off x="3495675" y="1076325"/>
            <a:ext cx="56483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PERDERE LE STAFFE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3C1A5D-DD18-4A26-AE1E-31BB2E9DFDBF}"/>
              </a:ext>
            </a:extLst>
          </p:cNvPr>
          <p:cNvSpPr txBox="1"/>
          <p:nvPr/>
        </p:nvSpPr>
        <p:spPr>
          <a:xfrm>
            <a:off x="1933754" y="2038350"/>
            <a:ext cx="8277046" cy="418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Picture 2" descr="Come regolare le staffe a cavallo">
            <a:extLst>
              <a:ext uri="{FF2B5EF4-FFF2-40B4-BE49-F238E27FC236}">
                <a16:creationId xmlns:a16="http://schemas.microsoft.com/office/drawing/2014/main" id="{5AF4EA91-2666-4B99-9A0C-9B8989E9D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48" y="1863302"/>
            <a:ext cx="5989798" cy="39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ED2D849-7AD1-422F-A21A-6A3ED041D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-25496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D08C49-C663-41FA-8922-C212C5782A72}"/>
              </a:ext>
            </a:extLst>
          </p:cNvPr>
          <p:cNvSpPr txBox="1"/>
          <p:nvPr/>
        </p:nvSpPr>
        <p:spPr>
          <a:xfrm>
            <a:off x="3423304" y="1975642"/>
            <a:ext cx="4600575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PERCHE’ PARLIAMO?</a:t>
            </a:r>
          </a:p>
          <a:p>
            <a:pPr algn="ctr"/>
            <a:endParaRPr lang="it-IT" sz="4000" b="1" dirty="0"/>
          </a:p>
          <a:p>
            <a:pPr algn="ctr"/>
            <a:endParaRPr lang="it-IT" sz="4000" b="1" dirty="0"/>
          </a:p>
          <a:p>
            <a:pPr algn="ctr"/>
            <a:endParaRPr lang="it-IT" sz="4000" b="1" dirty="0"/>
          </a:p>
          <a:p>
            <a:pPr algn="ctr"/>
            <a:r>
              <a:rPr lang="it-IT" sz="4000" b="1" dirty="0"/>
              <a:t>COME PARLIAMO?</a:t>
            </a:r>
          </a:p>
        </p:txBody>
      </p:sp>
    </p:spTree>
    <p:extLst>
      <p:ext uri="{BB962C8B-B14F-4D97-AF65-F5344CB8AC3E}">
        <p14:creationId xmlns:p14="http://schemas.microsoft.com/office/powerpoint/2010/main" val="237811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E788F68-851D-411F-AA5D-4570172DC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240527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4D948B9-CFC2-4FA7-8A94-D941849ABB62}"/>
              </a:ext>
            </a:extLst>
          </p:cNvPr>
          <p:cNvSpPr txBox="1"/>
          <p:nvPr/>
        </p:nvSpPr>
        <p:spPr>
          <a:xfrm>
            <a:off x="2996119" y="1332689"/>
            <a:ext cx="6702358" cy="31700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QUANDO NON TROVIAMO LE PAROLE SOFFRIAMO DI</a:t>
            </a:r>
          </a:p>
          <a:p>
            <a:pPr algn="ctr"/>
            <a:endParaRPr lang="it-IT" sz="4000" b="1" dirty="0"/>
          </a:p>
          <a:p>
            <a:pPr algn="ctr"/>
            <a:endParaRPr lang="it-IT" sz="4000" b="1" dirty="0"/>
          </a:p>
          <a:p>
            <a:pPr algn="ctr"/>
            <a:r>
              <a:rPr lang="it-IT" sz="4000" b="1" dirty="0"/>
              <a:t>DISNOMIA</a:t>
            </a:r>
          </a:p>
        </p:txBody>
      </p:sp>
    </p:spTree>
    <p:extLst>
      <p:ext uri="{BB962C8B-B14F-4D97-AF65-F5344CB8AC3E}">
        <p14:creationId xmlns:p14="http://schemas.microsoft.com/office/powerpoint/2010/main" val="1902972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BA0E266-E4DF-4952-8C0B-8EF39455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240527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36956B-8CC9-4CA2-93E8-FD10B8051672}"/>
              </a:ext>
            </a:extLst>
          </p:cNvPr>
          <p:cNvSpPr txBox="1"/>
          <p:nvPr/>
        </p:nvSpPr>
        <p:spPr>
          <a:xfrm>
            <a:off x="2076450" y="1009650"/>
            <a:ext cx="6934200" cy="4062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FONTI DI RIFERIMENTO</a:t>
            </a:r>
          </a:p>
          <a:p>
            <a:endParaRPr lang="it-IT" dirty="0"/>
          </a:p>
          <a:p>
            <a:r>
              <a:rPr lang="it-IT" dirty="0"/>
              <a:t>VERA GHENO, potere alle parole, perché usarle meglio, ed, Einaudi</a:t>
            </a:r>
          </a:p>
          <a:p>
            <a:r>
              <a:rPr lang="it-IT" dirty="0"/>
              <a:t>MARCO BALZANO, </a:t>
            </a:r>
            <a:r>
              <a:rPr lang="it-IT"/>
              <a:t>Le Parole </a:t>
            </a:r>
            <a:r>
              <a:rPr lang="it-IT" dirty="0"/>
              <a:t>sono importanti, ed Einaudi</a:t>
            </a:r>
          </a:p>
          <a:p>
            <a:r>
              <a:rPr lang="it-IT" dirty="0"/>
              <a:t>ANDREA MARCOLONGO, Alla fonte delle Parole, Mondadori</a:t>
            </a:r>
          </a:p>
          <a:p>
            <a:r>
              <a:rPr lang="it-IT" dirty="0"/>
              <a:t>GIUSEPPE ANTONELLI, La vita delle parole, il lessico dell’Italiano tra storia e società, il Mulino</a:t>
            </a:r>
          </a:p>
          <a:p>
            <a:r>
              <a:rPr lang="it-IT" dirty="0"/>
              <a:t>ETTORE VITALE, La ragione delle parole, ed. Amazon</a:t>
            </a:r>
          </a:p>
          <a:p>
            <a:r>
              <a:rPr lang="it-IT" dirty="0"/>
              <a:t>Wikipedia</a:t>
            </a:r>
          </a:p>
          <a:p>
            <a:r>
              <a:rPr lang="it-IT" dirty="0"/>
              <a:t>Treccani.it</a:t>
            </a:r>
          </a:p>
          <a:p>
            <a:r>
              <a:rPr lang="it-IT" dirty="0"/>
              <a:t>Il corriere.it, il dizionario</a:t>
            </a:r>
          </a:p>
          <a:p>
            <a:r>
              <a:rPr lang="it-IT" dirty="0"/>
              <a:t>Aforisticamente.it</a:t>
            </a:r>
          </a:p>
          <a:p>
            <a:r>
              <a:rPr lang="it-IT" dirty="0"/>
              <a:t>Dizionario etimologico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518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0CCC059-07FC-43D1-8EBC-CC97328A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-25496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7B8BBD4-0EAD-4071-8B8F-2FB6EBAA7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76" y="506550"/>
            <a:ext cx="9886951" cy="548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5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9B424CF-F729-4D8E-9925-AE586CD03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456" y="466726"/>
            <a:ext cx="7209188" cy="57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6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6D8F5C4-CCCC-4B68-8D9C-76E9AEB48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19" y="1095361"/>
            <a:ext cx="3210373" cy="420111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AB98C7-DD25-4D05-AEBF-DE08938A3DCA}"/>
              </a:ext>
            </a:extLst>
          </p:cNvPr>
          <p:cNvSpPr txBox="1"/>
          <p:nvPr/>
        </p:nvSpPr>
        <p:spPr>
          <a:xfrm>
            <a:off x="6929719" y="3429000"/>
            <a:ext cx="233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L’UGOLA</a:t>
            </a:r>
          </a:p>
        </p:txBody>
      </p:sp>
    </p:spTree>
    <p:extLst>
      <p:ext uri="{BB962C8B-B14F-4D97-AF65-F5344CB8AC3E}">
        <p14:creationId xmlns:p14="http://schemas.microsoft.com/office/powerpoint/2010/main" val="112300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C732957-820D-43E4-B82A-6AA77BF93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7" y="240527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809A1B-2756-44A0-BA52-77B11A80BA29}"/>
              </a:ext>
            </a:extLst>
          </p:cNvPr>
          <p:cNvSpPr txBox="1"/>
          <p:nvPr/>
        </p:nvSpPr>
        <p:spPr>
          <a:xfrm>
            <a:off x="447675" y="438298"/>
            <a:ext cx="905827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GENESI 11,1-9</a:t>
            </a:r>
          </a:p>
          <a:p>
            <a:r>
              <a:rPr lang="it-IT" sz="2800" dirty="0"/>
              <a:t>Tutta la Terra aveva una sola lingua e le stesse parole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FDA191-B1EB-49FE-BADB-04523B5C428F}"/>
              </a:ext>
            </a:extLst>
          </p:cNvPr>
          <p:cNvSpPr txBox="1"/>
          <p:nvPr/>
        </p:nvSpPr>
        <p:spPr>
          <a:xfrm>
            <a:off x="3857625" y="1690699"/>
            <a:ext cx="7839075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MITO HINDU</a:t>
            </a:r>
          </a:p>
          <a:p>
            <a:r>
              <a:rPr lang="it-IT" sz="2800" dirty="0"/>
              <a:t>Là cresceva nel centro della Terra il meraviglioso albero del mondo….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ED0943-B715-4B65-811A-7E148F1899DA}"/>
              </a:ext>
            </a:extLst>
          </p:cNvPr>
          <p:cNvSpPr txBox="1"/>
          <p:nvPr/>
        </p:nvSpPr>
        <p:spPr>
          <a:xfrm>
            <a:off x="364378" y="3140871"/>
            <a:ext cx="10363201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NATIVI AMERICANI   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Venne una grande oscurità … e gli uomini furono separati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291837-C113-47BC-BFE3-B54CAFFEEE2B}"/>
              </a:ext>
            </a:extLst>
          </p:cNvPr>
          <p:cNvSpPr txBox="1"/>
          <p:nvPr/>
        </p:nvSpPr>
        <p:spPr>
          <a:xfrm>
            <a:off x="447675" y="4999362"/>
            <a:ext cx="1112277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ABORIGENI  MESSICO</a:t>
            </a:r>
          </a:p>
          <a:p>
            <a:r>
              <a:rPr lang="it-IT" sz="2800" b="1" dirty="0"/>
              <a:t>Dopo il diluvio gli uomini costruirono un altissimo </a:t>
            </a:r>
            <a:r>
              <a:rPr lang="it-IT" sz="2800" b="1" cap="small" dirty="0"/>
              <a:t>ZACUALLI </a:t>
            </a:r>
            <a:r>
              <a:rPr lang="it-IT" sz="2800" b="1" dirty="0"/>
              <a:t>per proteggersi dal secondo diluvio …  le loro lingue si mischiarono</a:t>
            </a:r>
            <a:endParaRPr lang="it-IT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38106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91BEE35-BF4E-4CEC-8B34-2FAE74639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" y="240527"/>
            <a:ext cx="11596595" cy="637694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93A874-5DA5-4566-A5D9-971207CA1BA4}"/>
              </a:ext>
            </a:extLst>
          </p:cNvPr>
          <p:cNvSpPr txBox="1"/>
          <p:nvPr/>
        </p:nvSpPr>
        <p:spPr>
          <a:xfrm>
            <a:off x="2257425" y="2381250"/>
            <a:ext cx="78486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it-IT" sz="4800" b="1" dirty="0"/>
          </a:p>
          <a:p>
            <a:pPr algn="ctr"/>
            <a:r>
              <a:rPr lang="it-IT" sz="4800" b="1" dirty="0"/>
              <a:t>ABRACADABRA</a:t>
            </a:r>
          </a:p>
          <a:p>
            <a:pPr algn="ctr"/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225323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1B9C48-BB4D-44E1-9EDC-6852CB004D39}"/>
              </a:ext>
            </a:extLst>
          </p:cNvPr>
          <p:cNvSpPr txBox="1"/>
          <p:nvPr/>
        </p:nvSpPr>
        <p:spPr>
          <a:xfrm>
            <a:off x="2171700" y="2935426"/>
            <a:ext cx="8410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SE L’UOMO SAPESSE REALMENTE IL VALORE CHE HA, LA DONNA ANDREBBE CONTINUAMENTE ALLA SUA RICERCA</a:t>
            </a:r>
            <a:r>
              <a:rPr lang="it-IT" sz="3600" dirty="0"/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A1BED6-A937-40BF-9C94-BAEAB6B5DECD}"/>
              </a:ext>
            </a:extLst>
          </p:cNvPr>
          <p:cNvSpPr txBox="1"/>
          <p:nvPr/>
        </p:nvSpPr>
        <p:spPr>
          <a:xfrm>
            <a:off x="7270376" y="1057835"/>
            <a:ext cx="33118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Basta spostare una virgola, e il significato cambia</a:t>
            </a:r>
            <a:r>
              <a:rPr lang="it-IT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6117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C1DA6D-2DC9-41AC-A499-6B7AD786FFFE}"/>
              </a:ext>
            </a:extLst>
          </p:cNvPr>
          <p:cNvSpPr txBox="1"/>
          <p:nvPr/>
        </p:nvSpPr>
        <p:spPr>
          <a:xfrm>
            <a:off x="876300" y="1038225"/>
            <a:ext cx="104584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IL SILENZIO E’ ALLE VOLTE PIU’ ELOQUENTE DELLE PAROLE.</a:t>
            </a:r>
          </a:p>
          <a:p>
            <a:endParaRPr lang="it-IT" sz="4400" b="1" dirty="0"/>
          </a:p>
          <a:p>
            <a:r>
              <a:rPr lang="it-IT" sz="4400" b="1" dirty="0"/>
              <a:t>LE PAROLE VOLANO, GLI SCRITTI RESTANO</a:t>
            </a:r>
          </a:p>
          <a:p>
            <a:endParaRPr lang="it-IT" sz="4400" b="1" dirty="0"/>
          </a:p>
          <a:p>
            <a:r>
              <a:rPr lang="it-IT" sz="4400" b="1" dirty="0"/>
              <a:t>A BUON INTENDITOR POCHE PAROLE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368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378</Words>
  <Application>Microsoft Office PowerPoint</Application>
  <PresentationFormat>Widescreen</PresentationFormat>
  <Paragraphs>136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28</cp:revision>
  <dcterms:created xsi:type="dcterms:W3CDTF">2024-10-09T08:56:11Z</dcterms:created>
  <dcterms:modified xsi:type="dcterms:W3CDTF">2025-02-18T09:39:52Z</dcterms:modified>
</cp:coreProperties>
</file>