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5" r:id="rId2"/>
    <p:sldId id="282" r:id="rId3"/>
    <p:sldId id="335" r:id="rId4"/>
    <p:sldId id="367" r:id="rId5"/>
    <p:sldId id="337" r:id="rId6"/>
    <p:sldId id="368" r:id="rId7"/>
    <p:sldId id="280" r:id="rId8"/>
    <p:sldId id="281" r:id="rId9"/>
    <p:sldId id="339" r:id="rId10"/>
    <p:sldId id="340" r:id="rId11"/>
    <p:sldId id="370" r:id="rId12"/>
    <p:sldId id="380" r:id="rId13"/>
    <p:sldId id="381" r:id="rId14"/>
    <p:sldId id="382" r:id="rId15"/>
    <p:sldId id="342" r:id="rId16"/>
    <p:sldId id="383" r:id="rId17"/>
    <p:sldId id="384" r:id="rId18"/>
    <p:sldId id="344" r:id="rId19"/>
    <p:sldId id="301" r:id="rId20"/>
    <p:sldId id="358" r:id="rId21"/>
    <p:sldId id="300" r:id="rId22"/>
    <p:sldId id="299" r:id="rId23"/>
    <p:sldId id="298" r:id="rId24"/>
    <p:sldId id="389" r:id="rId25"/>
    <p:sldId id="295" r:id="rId26"/>
    <p:sldId id="390" r:id="rId27"/>
    <p:sldId id="386" r:id="rId28"/>
    <p:sldId id="387" r:id="rId29"/>
    <p:sldId id="388" r:id="rId30"/>
    <p:sldId id="294" r:id="rId31"/>
    <p:sldId id="350" r:id="rId32"/>
    <p:sldId id="291" r:id="rId33"/>
    <p:sldId id="374" r:id="rId34"/>
    <p:sldId id="351" r:id="rId35"/>
    <p:sldId id="393" r:id="rId36"/>
    <p:sldId id="394" r:id="rId37"/>
    <p:sldId id="310" r:id="rId38"/>
    <p:sldId id="309" r:id="rId39"/>
    <p:sldId id="391" r:id="rId40"/>
    <p:sldId id="392" r:id="rId41"/>
    <p:sldId id="395" r:id="rId42"/>
    <p:sldId id="396" r:id="rId43"/>
    <p:sldId id="397" r:id="rId44"/>
    <p:sldId id="398" r:id="rId45"/>
    <p:sldId id="399" r:id="rId46"/>
    <p:sldId id="385" r:id="rId47"/>
    <p:sldId id="306" r:id="rId48"/>
    <p:sldId id="400" r:id="rId49"/>
    <p:sldId id="305" r:id="rId50"/>
    <p:sldId id="313" r:id="rId51"/>
    <p:sldId id="329" r:id="rId52"/>
    <p:sldId id="330" r:id="rId53"/>
    <p:sldId id="377" r:id="rId54"/>
    <p:sldId id="379" r:id="rId55"/>
    <p:sldId id="378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238" autoAdjust="0"/>
  </p:normalViewPr>
  <p:slideViewPr>
    <p:cSldViewPr>
      <p:cViewPr>
        <p:scale>
          <a:sx n="75" d="100"/>
          <a:sy n="75" d="100"/>
        </p:scale>
        <p:origin x="-136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6FFB-0FE0-45EF-8A25-C52BFC183A9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38882-D552-4906-B697-3F91C2F2BD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35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38882-D552-4906-B697-3F91C2F2BD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28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38882-D552-4906-B697-3F91C2F2BD1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38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05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06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620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85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58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31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70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04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8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06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11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BD72-4920-4BD6-A0BC-CC46683FA819}" type="datetimeFigureOut">
              <a:rPr lang="it-IT" smtClean="0"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3DAA7-E82B-4124-9CF0-DAACC0DF14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6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54418"/>
            <a:ext cx="5036475" cy="70124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92080" y="0"/>
            <a:ext cx="385192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LIBERA</a:t>
            </a:r>
          </a:p>
          <a:p>
            <a:r>
              <a:rPr lang="it-IT" sz="28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ACCADEMIA </a:t>
            </a:r>
          </a:p>
          <a:p>
            <a:r>
              <a:rPr lang="it-IT" sz="28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Popolare</a:t>
            </a:r>
          </a:p>
          <a:p>
            <a:r>
              <a:rPr lang="it-IT" sz="2800" b="1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di Pieve Emanuele</a:t>
            </a:r>
          </a:p>
          <a:p>
            <a:endParaRPr lang="it-IT" sz="2400" b="1" cap="all" dirty="0">
              <a:solidFill>
                <a:srgbClr val="FFFF00"/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400" b="1" cap="all" dirty="0" smtClean="0">
              <a:solidFill>
                <a:srgbClr val="FFFF00"/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400" b="1" cap="all" dirty="0">
              <a:solidFill>
                <a:srgbClr val="FFFF00"/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400" dirty="0">
              <a:solidFill>
                <a:srgbClr val="FFFF00"/>
              </a:solidFill>
            </a:endParaRPr>
          </a:p>
          <a:p>
            <a:endParaRPr lang="it-IT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endParaRPr lang="it-IT" sz="2800" b="1" cap="all" dirty="0"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</a:endParaRPr>
          </a:p>
          <a:p>
            <a:r>
              <a:rPr lang="it-IT" sz="2800" b="1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corsi </a:t>
            </a:r>
            <a:r>
              <a:rPr lang="it-IT" sz="2800" b="1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</a:rPr>
              <a:t>2024 - 2025</a:t>
            </a:r>
            <a:endParaRPr lang="it-IT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3" dir="5400000" sy="-100000" algn="bl"/>
              </a:effectLst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25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577"/>
            <a:ext cx="4427984" cy="58892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70" y="-22714"/>
            <a:ext cx="5918680" cy="39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31640" y="692696"/>
            <a:ext cx="66967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IL CONFLITTO DELLE INTERPRETAZIONI</a:t>
            </a:r>
            <a:endParaRPr lang="it-IT" sz="2800" dirty="0">
              <a:solidFill>
                <a:srgbClr val="002060"/>
              </a:solidFill>
            </a:endParaRP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 LA PAROLA AL LETTORE</a:t>
            </a:r>
            <a:endParaRPr lang="it-IT" sz="2800" dirty="0">
              <a:solidFill>
                <a:srgbClr val="002060"/>
              </a:solidFill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 </a:t>
            </a:r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sz="2000" b="1" dirty="0">
                <a:solidFill>
                  <a:srgbClr val="002060"/>
                </a:solidFill>
              </a:rPr>
              <a:t>MAURIZIO BERTOLI</a:t>
            </a:r>
            <a:endParaRPr lang="it-IT" sz="2000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 </a:t>
            </a:r>
            <a:endParaRPr lang="it-IT" dirty="0">
              <a:solidFill>
                <a:srgbClr val="002060"/>
              </a:solidFill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</a:rPr>
              <a:t>Il titolo è la locuzione con cui in letteratura si indica la capacità di un testo di generare interpretazioni diverse, talora persino opposte. Vi sono i commenti prodotti dai lettori professionisti, che alimentano la cosiddetta “critica letteraria”. Esistono tuttavia i lettori e le lettrici comuni, che leggono solo per il proprio piacere e che non vedono l’ora di poter prendere la parola per dire la loro sui libri letti. Il percorso che si propone vuole favorire questa esperienza.</a:t>
            </a:r>
            <a:r>
              <a:rPr lang="it-IT" sz="2000" b="1" dirty="0">
                <a:solidFill>
                  <a:srgbClr val="002060"/>
                </a:solidFill>
              </a:rPr>
              <a:t>   </a:t>
            </a:r>
            <a:endParaRPr lang="it-IT" sz="2000" b="1" dirty="0" smtClean="0">
              <a:solidFill>
                <a:srgbClr val="002060"/>
              </a:solidFill>
            </a:endParaRPr>
          </a:p>
          <a:p>
            <a:endParaRPr lang="it-IT" sz="2000" b="1" dirty="0">
              <a:solidFill>
                <a:srgbClr val="002060"/>
              </a:solidFill>
            </a:endParaRPr>
          </a:p>
          <a:p>
            <a:r>
              <a:rPr lang="it-IT" sz="2000" dirty="0" smtClean="0">
                <a:solidFill>
                  <a:srgbClr val="002060"/>
                </a:solidFill>
              </a:rPr>
              <a:t>Sei incontri a cadenza mensile, </a:t>
            </a:r>
            <a:r>
              <a:rPr lang="it-IT" sz="2000" dirty="0" err="1" smtClean="0">
                <a:solidFill>
                  <a:srgbClr val="002060"/>
                </a:solidFill>
              </a:rPr>
              <a:t>venerdi</a:t>
            </a:r>
            <a:r>
              <a:rPr lang="it-IT" sz="2000" dirty="0" smtClean="0">
                <a:solidFill>
                  <a:srgbClr val="002060"/>
                </a:solidFill>
              </a:rPr>
              <a:t> dalle 17.30 alle 19.00</a:t>
            </a:r>
          </a:p>
          <a:p>
            <a:pPr algn="ctr"/>
            <a:r>
              <a:rPr lang="it-IT" sz="2000" dirty="0" smtClean="0">
                <a:solidFill>
                  <a:srgbClr val="002060"/>
                </a:solidFill>
              </a:rPr>
              <a:t>(on line/presenza)</a:t>
            </a:r>
            <a:endParaRPr lang="it-IT" sz="2000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23" y="1632315"/>
            <a:ext cx="5478228" cy="52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85324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VIAGGIO </a:t>
            </a:r>
            <a:r>
              <a:rPr lang="it-IT" sz="2400" b="1" dirty="0">
                <a:solidFill>
                  <a:srgbClr val="0070C0"/>
                </a:solidFill>
              </a:rPr>
              <a:t>NELLA CIVILTA' ARTISTICA DELLA GRECIA </a:t>
            </a:r>
            <a:r>
              <a:rPr lang="it-IT" sz="2400" b="1" dirty="0" smtClean="0">
                <a:solidFill>
                  <a:srgbClr val="0070C0"/>
                </a:solidFill>
              </a:rPr>
              <a:t>ANTICA</a:t>
            </a: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OTTO </a:t>
            </a:r>
            <a:r>
              <a:rPr lang="it-IT" sz="2400" b="1" dirty="0">
                <a:solidFill>
                  <a:srgbClr val="0070C0"/>
                </a:solidFill>
              </a:rPr>
              <a:t>SECOLI DI AUTONOMIA E </a:t>
            </a:r>
            <a:r>
              <a:rPr lang="it-IT" sz="2400" b="1" dirty="0" smtClean="0">
                <a:solidFill>
                  <a:srgbClr val="0070C0"/>
                </a:solidFill>
              </a:rPr>
              <a:t>LIBERTÀ </a:t>
            </a:r>
          </a:p>
          <a:p>
            <a:pPr algn="ctr"/>
            <a:r>
              <a:rPr lang="it-IT" b="1" dirty="0" smtClean="0"/>
              <a:t>ADALGISA </a:t>
            </a:r>
            <a:r>
              <a:rPr lang="it-IT" b="1" dirty="0"/>
              <a:t>ROTELLINI</a:t>
            </a:r>
            <a:endParaRPr lang="it-IT" dirty="0"/>
          </a:p>
          <a:p>
            <a:r>
              <a:rPr lang="it-IT" b="1" dirty="0"/>
              <a:t>  </a:t>
            </a:r>
            <a:endParaRPr lang="it-IT" dirty="0" smtClean="0"/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a cadenza settimanale, giovedì dalle </a:t>
            </a:r>
            <a:r>
              <a:rPr lang="it-IT" b="1" dirty="0" smtClean="0"/>
              <a:t>17.00 alle 18.30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2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5018906" cy="375888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77249"/>
            <a:ext cx="5076056" cy="408075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4005064"/>
            <a:ext cx="3816424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OSSERVARE</a:t>
            </a:r>
            <a:r>
              <a:rPr lang="it-IT" sz="2800" b="1" dirty="0" smtClean="0">
                <a:solidFill>
                  <a:srgbClr val="00B0F0"/>
                </a:solidFill>
              </a:rPr>
              <a:t>,</a:t>
            </a:r>
          </a:p>
          <a:p>
            <a:pPr algn="ctr"/>
            <a:r>
              <a:rPr lang="it-IT" sz="2800" b="1" dirty="0" smtClean="0">
                <a:solidFill>
                  <a:srgbClr val="00B0F0"/>
                </a:solidFill>
              </a:rPr>
              <a:t>NON IMMERGERSI  2</a:t>
            </a:r>
            <a:endParaRPr lang="it-IT" sz="2800" b="1" dirty="0">
              <a:solidFill>
                <a:srgbClr val="00B0F0"/>
              </a:solidFill>
            </a:endParaRPr>
          </a:p>
          <a:p>
            <a:endParaRPr lang="it-IT" sz="1050" b="1" u="sng" dirty="0"/>
          </a:p>
          <a:p>
            <a:pPr algn="ctr"/>
            <a:r>
              <a:rPr lang="it-IT" b="1" dirty="0" smtClean="0"/>
              <a:t>GIANLUCA BERTANI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a cadenza </a:t>
            </a:r>
            <a:r>
              <a:rPr lang="it-IT" b="1" dirty="0" smtClean="0"/>
              <a:t>mensile,</a:t>
            </a:r>
          </a:p>
          <a:p>
            <a:pPr algn="ctr"/>
            <a:r>
              <a:rPr lang="it-IT" b="1" dirty="0" smtClean="0"/>
              <a:t>martedì </a:t>
            </a:r>
            <a:r>
              <a:rPr lang="it-IT" b="1" dirty="0"/>
              <a:t>dalle 16,00 alle </a:t>
            </a:r>
            <a:r>
              <a:rPr lang="it-IT" b="1" dirty="0" smtClean="0"/>
              <a:t>17,30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/>
              <a:t>e </a:t>
            </a:r>
            <a:r>
              <a:rPr lang="it-IT" b="1" dirty="0">
                <a:solidFill>
                  <a:srgbClr val="C00000"/>
                </a:solidFill>
              </a:rPr>
              <a:t>visite guidate </a:t>
            </a:r>
            <a:r>
              <a:rPr lang="it-IT" b="1" dirty="0"/>
              <a:t>dal </a:t>
            </a:r>
            <a:r>
              <a:rPr lang="it-IT" b="1" dirty="0" smtClean="0"/>
              <a:t>vero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91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" y="0"/>
            <a:ext cx="3683820" cy="56984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52" y="1268760"/>
            <a:ext cx="3731135" cy="55892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707905" y="0"/>
            <a:ext cx="554461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</a:rPr>
              <a:t>DA AUGUSTO A NERONE</a:t>
            </a:r>
          </a:p>
          <a:p>
            <a:r>
              <a:rPr lang="it-IT" b="1" dirty="0" smtClean="0"/>
              <a:t>ELISABETTA </a:t>
            </a:r>
            <a:r>
              <a:rPr lang="it-IT" b="1" dirty="0"/>
              <a:t>POLEZZO</a:t>
            </a:r>
            <a:endParaRPr lang="it-IT" dirty="0"/>
          </a:p>
          <a:p>
            <a:r>
              <a:rPr lang="it-IT" sz="1050" b="1" dirty="0"/>
              <a:t> </a:t>
            </a:r>
            <a:endParaRPr lang="it-IT" sz="1050" dirty="0"/>
          </a:p>
          <a:p>
            <a:r>
              <a:rPr lang="it-IT" dirty="0"/>
              <a:t>La dinastia giulio claudia attraverso le figure dei suoi </a:t>
            </a:r>
            <a:r>
              <a:rPr lang="it-IT" dirty="0" smtClean="0"/>
              <a:t>imperatori.</a:t>
            </a:r>
            <a:endParaRPr lang="it-IT" dirty="0"/>
          </a:p>
          <a:p>
            <a:r>
              <a:rPr lang="it-IT" sz="1050" dirty="0"/>
              <a:t> </a:t>
            </a: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3877" y="5877272"/>
            <a:ext cx="3644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Lezioni a cadenza </a:t>
            </a:r>
            <a:r>
              <a:rPr lang="it-IT" b="1" dirty="0" smtClean="0"/>
              <a:t>settimanale</a:t>
            </a:r>
            <a:endParaRPr lang="it-IT" b="1" dirty="0"/>
          </a:p>
          <a:p>
            <a:pPr algn="ctr"/>
            <a:r>
              <a:rPr lang="it-IT" b="1" dirty="0" err="1"/>
              <a:t>mercoledi</a:t>
            </a:r>
            <a:r>
              <a:rPr lang="it-IT" b="1" dirty="0"/>
              <a:t> dalle 16.30 alle 18.00</a:t>
            </a:r>
            <a:r>
              <a:rPr lang="it-IT" b="1" u="sng" dirty="0"/>
              <a:t>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903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2022" cy="53082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82" y="2654111"/>
            <a:ext cx="6326662" cy="422183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59213" y="0"/>
            <a:ext cx="31847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7030A0"/>
                </a:solidFill>
              </a:rPr>
              <a:t>LE VENEZIE DI MARCO POLO</a:t>
            </a:r>
            <a:endParaRPr lang="it-IT" sz="2800" dirty="0">
              <a:solidFill>
                <a:srgbClr val="7030A0"/>
              </a:solidFill>
            </a:endParaRPr>
          </a:p>
          <a:p>
            <a:pPr algn="ctr"/>
            <a:r>
              <a:rPr lang="it-IT" sz="2800" b="1" dirty="0"/>
              <a:t> </a:t>
            </a:r>
            <a:r>
              <a:rPr lang="it-IT" b="1" dirty="0" smtClean="0"/>
              <a:t>MARA </a:t>
            </a:r>
            <a:r>
              <a:rPr lang="it-IT" b="1" dirty="0"/>
              <a:t>CATALANO</a:t>
            </a:r>
            <a:endParaRPr lang="it-IT" dirty="0"/>
          </a:p>
          <a:p>
            <a:pPr algn="ctr"/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di </a:t>
            </a:r>
            <a:r>
              <a:rPr lang="it-IT" b="1" dirty="0" err="1"/>
              <a:t>giovedi</a:t>
            </a:r>
            <a:r>
              <a:rPr lang="it-IT" b="1" dirty="0"/>
              <a:t>, </a:t>
            </a:r>
            <a:endParaRPr lang="it-IT" b="1" dirty="0" smtClean="0"/>
          </a:p>
          <a:p>
            <a:pPr algn="ctr"/>
            <a:r>
              <a:rPr lang="it-IT" b="1" dirty="0" smtClean="0"/>
              <a:t>dalle </a:t>
            </a:r>
            <a:r>
              <a:rPr lang="it-IT" b="1" dirty="0"/>
              <a:t>ore 15.00 alle ore 16.30       </a:t>
            </a:r>
            <a:endParaRPr lang="it-IT" dirty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566124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In occasione dei 700 anni dalla morte di Marco Polo visitiamo, dal punto di vista storico geografico e di costume, le città che Marco e i suoi </a:t>
            </a:r>
            <a:r>
              <a:rPr lang="it-IT" dirty="0" smtClean="0">
                <a:solidFill>
                  <a:schemeClr val="bg1"/>
                </a:solidFill>
              </a:rPr>
              <a:t>raggiunsero e esplorarono.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"/>
            <a:ext cx="4644008" cy="46440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23745"/>
            <a:ext cx="4499991" cy="48266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60033" y="0"/>
            <a:ext cx="42839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DONNE E FILOSOFIA</a:t>
            </a:r>
            <a:endParaRPr lang="it-IT" sz="2800" dirty="0">
              <a:solidFill>
                <a:srgbClr val="FFFF00"/>
              </a:solidFill>
            </a:endParaRPr>
          </a:p>
          <a:p>
            <a:pPr algn="ctr"/>
            <a:r>
              <a:rPr lang="it-IT" b="1" dirty="0" smtClean="0"/>
              <a:t>MARA CATALANO</a:t>
            </a:r>
          </a:p>
          <a:p>
            <a:pPr algn="ctr"/>
            <a:endParaRPr lang="it-IT" b="1" dirty="0" smtClean="0"/>
          </a:p>
          <a:p>
            <a:pPr algn="ctr"/>
            <a:r>
              <a:rPr lang="it-IT" sz="1600" dirty="0" smtClean="0">
                <a:solidFill>
                  <a:srgbClr val="FF0000"/>
                </a:solidFill>
              </a:rPr>
              <a:t>SCOPRIRE LE FILOSOFE NASCOSTE NELLA STORIA</a:t>
            </a:r>
          </a:p>
          <a:p>
            <a:r>
              <a:rPr lang="it-IT" b="1" dirty="0">
                <a:solidFill>
                  <a:srgbClr val="FFFF00"/>
                </a:solidFill>
              </a:rPr>
              <a:t> 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" y="4893956"/>
            <a:ext cx="46440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Partendo </a:t>
            </a:r>
            <a:r>
              <a:rPr lang="it-IT" dirty="0"/>
              <a:t>dal libro di Simonetta Tassinari, </a:t>
            </a:r>
            <a:r>
              <a:rPr lang="it-IT" i="1" dirty="0"/>
              <a:t>Il libro rosa della Filosofia</a:t>
            </a:r>
            <a:r>
              <a:rPr lang="it-IT" dirty="0"/>
              <a:t>, cercheremo di esplorare un altro universo, quello “delle donne e del loro pensiero che non è stato minore, ma sottovalutato e spesso </a:t>
            </a:r>
            <a:r>
              <a:rPr lang="it-IT" dirty="0" smtClean="0"/>
              <a:t>negato”.</a:t>
            </a:r>
          </a:p>
          <a:p>
            <a:pPr algn="just"/>
            <a:endParaRPr lang="it-IT" sz="1000" dirty="0"/>
          </a:p>
          <a:p>
            <a:pPr algn="ctr"/>
            <a:r>
              <a:rPr lang="it-IT" b="1" dirty="0" smtClean="0"/>
              <a:t>Lezioni di </a:t>
            </a:r>
            <a:r>
              <a:rPr lang="it-IT" b="1" dirty="0" err="1" smtClean="0"/>
              <a:t>venerdi</a:t>
            </a:r>
            <a:r>
              <a:rPr lang="it-IT" b="1" dirty="0" smtClean="0"/>
              <a:t>, dalle 15.00 alle 16.30</a:t>
            </a:r>
          </a:p>
          <a:p>
            <a:endParaRPr lang="it-IT" dirty="0" smtClean="0"/>
          </a:p>
          <a:p>
            <a:endParaRPr lang="it-IT" sz="10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84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4587791" cy="25649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4" y="2166937"/>
            <a:ext cx="4633689" cy="259056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0" y="4309485"/>
            <a:ext cx="4558478" cy="25485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51201" y="0"/>
            <a:ext cx="4492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PAROLE, PAROLE</a:t>
            </a:r>
            <a:r>
              <a:rPr lang="it-IT" sz="2800" b="1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RISCOPRIAMO </a:t>
            </a:r>
            <a:r>
              <a:rPr lang="it-IT" sz="2800" b="1" dirty="0">
                <a:solidFill>
                  <a:srgbClr val="FFFF00"/>
                </a:solidFill>
              </a:rPr>
              <a:t>L’ITALIANO</a:t>
            </a:r>
            <a:endParaRPr lang="it-IT" sz="2800" dirty="0">
              <a:solidFill>
                <a:srgbClr val="FFFF00"/>
              </a:solidFill>
            </a:endParaRPr>
          </a:p>
          <a:p>
            <a:pPr algn="ctr"/>
            <a:r>
              <a:rPr lang="it-IT" sz="2800" b="1" dirty="0">
                <a:solidFill>
                  <a:srgbClr val="FFFF00"/>
                </a:solidFill>
              </a:rPr>
              <a:t> </a:t>
            </a:r>
            <a:r>
              <a:rPr lang="it-IT" b="1" dirty="0" smtClean="0"/>
              <a:t>MARA </a:t>
            </a:r>
            <a:r>
              <a:rPr lang="it-IT" b="1" dirty="0"/>
              <a:t>CATALANO</a:t>
            </a:r>
            <a:endParaRPr lang="it-IT" dirty="0"/>
          </a:p>
          <a:p>
            <a:pPr algn="ctr"/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di </a:t>
            </a:r>
            <a:r>
              <a:rPr lang="it-IT" b="1" dirty="0" err="1" smtClean="0"/>
              <a:t>giovedi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smtClean="0"/>
              <a:t>dalle </a:t>
            </a:r>
            <a:r>
              <a:rPr lang="it-IT" b="1" dirty="0"/>
              <a:t>ore 15.00 alle ore 16.30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757503"/>
            <a:ext cx="4480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rgbClr val="002060"/>
                </a:solidFill>
              </a:rPr>
              <a:t>Conoscere meglio le parole della nostra lingua, la loro storia, i loro significati ci permette di usarle con maggiore </a:t>
            </a:r>
            <a:r>
              <a:rPr lang="it-IT" dirty="0" smtClean="0">
                <a:solidFill>
                  <a:srgbClr val="002060"/>
                </a:solidFill>
              </a:rPr>
              <a:t>consapevolezza</a:t>
            </a:r>
            <a:r>
              <a:rPr lang="it-IT" dirty="0">
                <a:solidFill>
                  <a:srgbClr val="002060"/>
                </a:solidFill>
              </a:rPr>
              <a:t>. Il corso </a:t>
            </a:r>
            <a:r>
              <a:rPr lang="it-IT" dirty="0" smtClean="0">
                <a:solidFill>
                  <a:srgbClr val="002060"/>
                </a:solidFill>
              </a:rPr>
              <a:t>quindi mette </a:t>
            </a:r>
            <a:r>
              <a:rPr lang="it-IT" dirty="0">
                <a:solidFill>
                  <a:srgbClr val="002060"/>
                </a:solidFill>
              </a:rPr>
              <a:t>l’accento su parole di uso quotidiano e sulla loro origine, arricchendone la conoscenza con curiosità, aneddoti ed esempi.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26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1680" y="2798003"/>
            <a:ext cx="5976664" cy="375748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7544" y="260647"/>
            <a:ext cx="82809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accent5">
                    <a:lumMod val="50000"/>
                  </a:schemeClr>
                </a:solidFill>
              </a:rPr>
              <a:t>UN </a:t>
            </a:r>
            <a:r>
              <a:rPr lang="it-IT" sz="2400" dirty="0">
                <a:solidFill>
                  <a:schemeClr val="accent5">
                    <a:lumMod val="50000"/>
                  </a:schemeClr>
                </a:solidFill>
              </a:rPr>
              <a:t>GIOVANE </a:t>
            </a:r>
            <a:r>
              <a:rPr lang="it-IT" sz="2400" dirty="0" smtClean="0">
                <a:solidFill>
                  <a:schemeClr val="accent5">
                    <a:lumMod val="50000"/>
                  </a:schemeClr>
                </a:solidFill>
              </a:rPr>
              <a:t>PARTIGIANO</a:t>
            </a:r>
          </a:p>
          <a:p>
            <a:pPr algn="ctr"/>
            <a:endParaRPr lang="it-IT" sz="2400" dirty="0"/>
          </a:p>
          <a:p>
            <a:pPr algn="ctr"/>
            <a:r>
              <a:rPr lang="it-IT" b="1" dirty="0"/>
              <a:t>GIUSEPPE </a:t>
            </a:r>
            <a:r>
              <a:rPr lang="it-IT" b="1" dirty="0" smtClean="0"/>
              <a:t>DEIANA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 ottant’anni dalla liberazione, </a:t>
            </a:r>
            <a:r>
              <a:rPr lang="it-IT" dirty="0" smtClean="0"/>
              <a:t>una </a:t>
            </a:r>
            <a:r>
              <a:rPr lang="it-IT" dirty="0"/>
              <a:t>vita per la libertà. il caso del giovane partigiano Giancarlo </a:t>
            </a:r>
            <a:r>
              <a:rPr lang="it-IT" dirty="0" err="1"/>
              <a:t>Puecher</a:t>
            </a:r>
            <a:r>
              <a:rPr lang="it-IT" dirty="0"/>
              <a:t>, prima medaglia d’oro della resistenza in </a:t>
            </a:r>
            <a:r>
              <a:rPr lang="it-IT" dirty="0" smtClean="0"/>
              <a:t>Lombardia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ctr"/>
            <a:r>
              <a:rPr lang="it-IT" b="1" dirty="0"/>
              <a:t>u</a:t>
            </a:r>
            <a:r>
              <a:rPr lang="it-IT" b="1" dirty="0" smtClean="0"/>
              <a:t>n </a:t>
            </a:r>
            <a:r>
              <a:rPr lang="it-IT" b="1" dirty="0"/>
              <a:t>unico incontro, </a:t>
            </a:r>
            <a:r>
              <a:rPr lang="it-IT" b="1" dirty="0" err="1"/>
              <a:t>venerdi</a:t>
            </a:r>
            <a:r>
              <a:rPr lang="it-IT" b="1" dirty="0"/>
              <a:t> 11 aprile 2025, dalle 15.00 alle </a:t>
            </a:r>
            <a:r>
              <a:rPr lang="it-IT" b="1" dirty="0" smtClean="0"/>
              <a:t>17.00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0" y="2692946"/>
            <a:ext cx="9144000" cy="416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20" y="332656"/>
            <a:ext cx="913828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F0"/>
                </a:solidFill>
              </a:rPr>
              <a:t>RAGIONI E  ORIGINI DEGLI ATTUALI  SCENARI INTERNAZIONALI</a:t>
            </a:r>
            <a:r>
              <a:rPr lang="it-IT" sz="2400" dirty="0"/>
              <a:t> </a:t>
            </a:r>
          </a:p>
          <a:p>
            <a:pPr algn="ctr"/>
            <a:endParaRPr lang="it-IT" sz="1000" b="1" dirty="0" smtClean="0"/>
          </a:p>
          <a:p>
            <a:pPr algn="ctr"/>
            <a:r>
              <a:rPr lang="it-IT" b="1" dirty="0" smtClean="0"/>
              <a:t>SERGIO GUIDA</a:t>
            </a:r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Lezioni  </a:t>
            </a:r>
            <a:r>
              <a:rPr lang="it-IT" b="1" dirty="0"/>
              <a:t>il giovedì d</a:t>
            </a:r>
            <a:r>
              <a:rPr lang="it-IT" b="1" dirty="0" smtClean="0"/>
              <a:t>alle </a:t>
            </a:r>
            <a:r>
              <a:rPr lang="it-IT" b="1" dirty="0"/>
              <a:t>ore </a:t>
            </a:r>
            <a:r>
              <a:rPr lang="it-IT" b="1" dirty="0" smtClean="0"/>
              <a:t>15.00 alle ore 17.00</a:t>
            </a:r>
            <a:r>
              <a:rPr lang="it-IT" dirty="0" smtClean="0"/>
              <a:t> </a:t>
            </a:r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90" y="2414445"/>
            <a:ext cx="5232598" cy="444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83281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ITALIANO </a:t>
            </a:r>
            <a:r>
              <a:rPr lang="it-IT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PER STRANIERI</a:t>
            </a:r>
            <a:endParaRPr lang="it-IT" sz="28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b="1" i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SILVANO MURELLI</a:t>
            </a:r>
          </a:p>
          <a:p>
            <a:pPr algn="ctr"/>
            <a:endParaRPr lang="it-IT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it-IT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corso è rivolto a quanti hanno difficoltà nell'uso corrente della lingua italiana. Si propone, attraverso dialoghi e semplici esercizi (lettura </a:t>
            </a:r>
            <a:r>
              <a:rPr lang="it-IT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it-IT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scrittura corretta, brevi </a:t>
            </a:r>
            <a:r>
              <a:rPr lang="it-IT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frasi e </a:t>
            </a:r>
            <a:r>
              <a:rPr lang="it-IT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brani) di far acquisire una miglior capacità di usare la lingua italiana per comunicare </a:t>
            </a:r>
            <a:r>
              <a:rPr lang="it-IT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più </a:t>
            </a:r>
            <a:r>
              <a:rPr lang="it-IT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facilmente</a:t>
            </a:r>
            <a:r>
              <a:rPr lang="it-IT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Lezioni </a:t>
            </a:r>
            <a:r>
              <a:rPr lang="it-IT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cadenza settimanale, il </a:t>
            </a:r>
            <a:r>
              <a:rPr lang="it-IT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lunedì dalle 14,30 alle 16,00 </a:t>
            </a:r>
            <a:endParaRPr lang="it-IT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4"/>
            <a:ext cx="5508104" cy="27409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61587"/>
            <a:ext cx="3546068" cy="520959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9512" y="3284984"/>
            <a:ext cx="518457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accent5">
                    <a:lumMod val="75000"/>
                  </a:schemeClr>
                </a:solidFill>
              </a:rPr>
              <a:t>DONNE DEL RISORGIMENTO</a:t>
            </a:r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b="1" dirty="0"/>
              <a:t>NICOLA LASORSA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pPr algn="just"/>
            <a:r>
              <a:rPr lang="it-IT" dirty="0"/>
              <a:t>Profili di sei donne. Donne nobili di rango, </a:t>
            </a:r>
            <a:r>
              <a:rPr lang="it-IT" dirty="0" smtClean="0"/>
              <a:t>colte, intelligenti</a:t>
            </a:r>
            <a:r>
              <a:rPr lang="it-IT" dirty="0"/>
              <a:t>, libere. Donne di cui non parlano i libri </a:t>
            </a:r>
            <a:r>
              <a:rPr lang="it-IT" dirty="0" smtClean="0"/>
              <a:t>di</a:t>
            </a:r>
          </a:p>
          <a:p>
            <a:pPr algn="just"/>
            <a:r>
              <a:rPr lang="it-IT" dirty="0" smtClean="0"/>
              <a:t>storia</a:t>
            </a:r>
            <a:r>
              <a:rPr lang="it-IT" dirty="0"/>
              <a:t>, ma che hanno fatto l’unità d’Italia con i </a:t>
            </a:r>
            <a:r>
              <a:rPr lang="it-IT" dirty="0" smtClean="0"/>
              <a:t>loro</a:t>
            </a:r>
          </a:p>
          <a:p>
            <a:pPr algn="just"/>
            <a:r>
              <a:rPr lang="it-IT" dirty="0" smtClean="0"/>
              <a:t>compagni</a:t>
            </a:r>
            <a:r>
              <a:rPr lang="it-IT" dirty="0"/>
              <a:t>, di </a:t>
            </a:r>
            <a:r>
              <a:rPr lang="it-IT" dirty="0" smtClean="0"/>
              <a:t>cui invece </a:t>
            </a:r>
            <a:r>
              <a:rPr lang="it-IT" dirty="0"/>
              <a:t>i libri di </a:t>
            </a:r>
            <a:r>
              <a:rPr lang="it-IT" dirty="0" smtClean="0"/>
              <a:t>storia parlano.</a:t>
            </a:r>
            <a:r>
              <a:rPr lang="it-IT" b="1" dirty="0" smtClean="0"/>
              <a:t>   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b="1" dirty="0"/>
              <a:t>Lezioni settimanali, </a:t>
            </a:r>
            <a:r>
              <a:rPr lang="it-IT" b="1" dirty="0" err="1"/>
              <a:t>martedi</a:t>
            </a:r>
            <a:r>
              <a:rPr lang="it-IT" b="1" dirty="0"/>
              <a:t> dalle 17.30 alle 18.30</a:t>
            </a:r>
            <a:endParaRPr lang="it-IT" dirty="0"/>
          </a:p>
          <a:p>
            <a:r>
              <a:rPr lang="it-IT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87009"/>
            <a:ext cx="6972727" cy="306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33892"/>
            <a:ext cx="81209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TEMATICHE </a:t>
            </a:r>
            <a:r>
              <a:rPr lang="it-IT" sz="3200" b="1" dirty="0" smtClean="0">
                <a:solidFill>
                  <a:srgbClr val="0070C0"/>
                </a:solidFill>
              </a:rPr>
              <a:t>LEGALI: NOVITA</a:t>
            </a:r>
            <a:r>
              <a:rPr lang="it-IT" sz="3200" b="1" dirty="0">
                <a:solidFill>
                  <a:srgbClr val="0070C0"/>
                </a:solidFill>
              </a:rPr>
              <a:t>’ </a:t>
            </a:r>
            <a:r>
              <a:rPr lang="it-IT" sz="3200" b="1" dirty="0" smtClean="0">
                <a:solidFill>
                  <a:srgbClr val="0070C0"/>
                </a:solidFill>
              </a:rPr>
              <a:t>GIURIDICHE</a:t>
            </a:r>
            <a:endParaRPr lang="it-IT" sz="3200" dirty="0">
              <a:solidFill>
                <a:srgbClr val="0070C0"/>
              </a:solidFill>
            </a:endParaRPr>
          </a:p>
          <a:p>
            <a:pPr algn="ctr"/>
            <a:r>
              <a:rPr lang="it-IT" sz="3200" dirty="0">
                <a:solidFill>
                  <a:srgbClr val="0070C0"/>
                </a:solidFill>
              </a:rPr>
              <a:t> </a:t>
            </a:r>
            <a:r>
              <a:rPr lang="it-IT" sz="3200" dirty="0" smtClean="0">
                <a:solidFill>
                  <a:srgbClr val="0070C0"/>
                </a:solidFill>
              </a:rPr>
              <a:t>  </a:t>
            </a:r>
            <a:r>
              <a:rPr lang="it-IT" b="1" dirty="0" smtClean="0"/>
              <a:t>ROBERTO </a:t>
            </a:r>
            <a:r>
              <a:rPr lang="it-IT" b="1" dirty="0"/>
              <a:t>ZAPPIA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ctr"/>
            <a:r>
              <a:rPr lang="it-IT" dirty="0" smtClean="0"/>
              <a:t>Gli </a:t>
            </a:r>
            <a:r>
              <a:rPr lang="it-IT" dirty="0"/>
              <a:t>spunti di aggiornamento, riflessioni e dibattito, </a:t>
            </a:r>
            <a:r>
              <a:rPr lang="it-IT" dirty="0" smtClean="0"/>
              <a:t>saranno poi condotti anche </a:t>
            </a:r>
            <a:r>
              <a:rPr lang="it-IT" dirty="0"/>
              <a:t>su suggerimenti degli associati.</a:t>
            </a:r>
          </a:p>
          <a:p>
            <a:pPr algn="ctr"/>
            <a:r>
              <a:rPr lang="it-IT" dirty="0"/>
              <a:t> </a:t>
            </a:r>
            <a:endParaRPr lang="it-IT" dirty="0" smtClean="0"/>
          </a:p>
          <a:p>
            <a:pPr algn="ctr"/>
            <a:r>
              <a:rPr lang="it-IT" b="1" dirty="0"/>
              <a:t> </a:t>
            </a:r>
            <a:r>
              <a:rPr lang="it-IT" b="1" dirty="0" smtClean="0"/>
              <a:t>  Lezioni </a:t>
            </a:r>
            <a:r>
              <a:rPr lang="it-IT" b="1" dirty="0"/>
              <a:t>il giovedì dalle 18,30 alle </a:t>
            </a:r>
            <a:r>
              <a:rPr lang="it-IT" b="1" dirty="0" smtClean="0"/>
              <a:t>19,30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0"/>
            <a:ext cx="5902688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457343"/>
            <a:ext cx="60186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B0F0"/>
                </a:solidFill>
              </a:rPr>
              <a:t>EDUCAZIONE FINANZIARIA </a:t>
            </a:r>
            <a:endParaRPr lang="it-IT" sz="2400" dirty="0">
              <a:solidFill>
                <a:srgbClr val="00B0F0"/>
              </a:solidFill>
            </a:endParaRPr>
          </a:p>
          <a:p>
            <a:pPr algn="ctr"/>
            <a:r>
              <a:rPr lang="it-IT" b="1" dirty="0"/>
              <a:t> </a:t>
            </a:r>
            <a:r>
              <a:rPr lang="it-IT" b="1" dirty="0" smtClean="0"/>
              <a:t>LUIGI </a:t>
            </a:r>
            <a:r>
              <a:rPr lang="it-IT" b="1" dirty="0"/>
              <a:t>ROSSI</a:t>
            </a:r>
            <a:endParaRPr lang="it-IT" dirty="0"/>
          </a:p>
          <a:p>
            <a:pPr algn="ctr"/>
            <a:r>
              <a:rPr lang="it-IT" b="1" dirty="0"/>
              <a:t> </a:t>
            </a:r>
            <a:endParaRPr lang="it-IT" dirty="0"/>
          </a:p>
          <a:p>
            <a:pPr lvl="0" algn="ctr"/>
            <a:r>
              <a:rPr lang="it-IT" dirty="0" smtClean="0"/>
              <a:t>Il </a:t>
            </a:r>
            <a:r>
              <a:rPr lang="it-IT" dirty="0"/>
              <a:t>sistema </a:t>
            </a:r>
            <a:r>
              <a:rPr lang="it-IT" dirty="0" smtClean="0"/>
              <a:t>finanziario - I </a:t>
            </a:r>
            <a:r>
              <a:rPr lang="it-IT" dirty="0"/>
              <a:t>vari prodotti </a:t>
            </a:r>
            <a:r>
              <a:rPr lang="it-IT" dirty="0" smtClean="0"/>
              <a:t>finanziari -</a:t>
            </a:r>
            <a:endParaRPr lang="it-IT" dirty="0"/>
          </a:p>
          <a:p>
            <a:pPr lvl="0" algn="ctr"/>
            <a:r>
              <a:rPr lang="it-IT" dirty="0"/>
              <a:t>I mezzi di pagamento – I servizi </a:t>
            </a:r>
            <a:r>
              <a:rPr lang="it-IT" dirty="0" smtClean="0"/>
              <a:t>bancari -</a:t>
            </a:r>
            <a:endParaRPr lang="it-IT" dirty="0"/>
          </a:p>
          <a:p>
            <a:pPr lvl="0" algn="ctr"/>
            <a:r>
              <a:rPr lang="it-IT" dirty="0" smtClean="0"/>
              <a:t>I Fondi e le Polizze vita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ctr"/>
            <a:r>
              <a:rPr lang="it-IT" b="1" dirty="0"/>
              <a:t>Lezioni  </a:t>
            </a:r>
            <a:r>
              <a:rPr lang="it-IT" b="1" dirty="0" smtClean="0"/>
              <a:t>il </a:t>
            </a:r>
            <a:r>
              <a:rPr lang="it-IT" b="1" dirty="0"/>
              <a:t>martedì </a:t>
            </a:r>
            <a:r>
              <a:rPr lang="it-IT" b="1" dirty="0" smtClean="0"/>
              <a:t>dalle </a:t>
            </a:r>
            <a:r>
              <a:rPr lang="it-IT" b="1" dirty="0"/>
              <a:t>ore </a:t>
            </a:r>
            <a:r>
              <a:rPr lang="it-IT" b="1" dirty="0" smtClean="0"/>
              <a:t>10.00 alle ore 11.30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04"/>
            <a:ext cx="5220072" cy="293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60032" y="925607"/>
            <a:ext cx="4183985" cy="5655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 </a:t>
            </a:r>
          </a:p>
          <a:p>
            <a:pPr algn="ctr"/>
            <a:r>
              <a:rPr lang="it-IT" sz="3200" b="1" dirty="0" smtClean="0">
                <a:solidFill>
                  <a:srgbClr val="0070C0"/>
                </a:solidFill>
              </a:rPr>
              <a:t>LA TERZA ETA’ CAMBIAMENTI E </a:t>
            </a:r>
            <a:r>
              <a:rPr lang="it-IT" sz="3200" b="1" dirty="0">
                <a:solidFill>
                  <a:srgbClr val="0070C0"/>
                </a:solidFill>
              </a:rPr>
              <a:t>RISORSE</a:t>
            </a:r>
            <a:endParaRPr lang="it-IT" sz="3200" dirty="0">
              <a:solidFill>
                <a:srgbClr val="0070C0"/>
              </a:solidFill>
            </a:endParaRPr>
          </a:p>
          <a:p>
            <a:r>
              <a:rPr lang="it-IT" b="1" i="1" dirty="0"/>
              <a:t> </a:t>
            </a:r>
            <a:endParaRPr lang="it-IT" sz="1050" b="1" i="1" dirty="0" smtClean="0"/>
          </a:p>
          <a:p>
            <a:pPr algn="ctr"/>
            <a:r>
              <a:rPr lang="it-IT" b="1" dirty="0" smtClean="0"/>
              <a:t>RACHELE </a:t>
            </a:r>
            <a:r>
              <a:rPr lang="it-IT" b="1" dirty="0"/>
              <a:t>SFORZA</a:t>
            </a:r>
            <a:endParaRPr lang="it-IT" dirty="0"/>
          </a:p>
          <a:p>
            <a:endParaRPr lang="it-IT" dirty="0"/>
          </a:p>
          <a:p>
            <a:pPr algn="ctr"/>
            <a:r>
              <a:rPr lang="it-IT" dirty="0" smtClean="0"/>
              <a:t>I cambiamenti </a:t>
            </a:r>
            <a:r>
              <a:rPr lang="it-IT" dirty="0"/>
              <a:t>valoriali </a:t>
            </a:r>
            <a:r>
              <a:rPr lang="it-IT" dirty="0" smtClean="0"/>
              <a:t>personali</a:t>
            </a:r>
          </a:p>
          <a:p>
            <a:pPr algn="ctr"/>
            <a:endParaRPr lang="it-IT" sz="1050" dirty="0"/>
          </a:p>
          <a:p>
            <a:pPr algn="ctr"/>
            <a:r>
              <a:rPr lang="it-IT" dirty="0" smtClean="0"/>
              <a:t>I principali ostacoli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/>
              <a:t>al concetto di indipendenza, al “lasciar andare” </a:t>
            </a:r>
            <a:endParaRPr lang="it-IT" dirty="0" smtClean="0"/>
          </a:p>
          <a:p>
            <a:pPr algn="ctr"/>
            <a:endParaRPr lang="it-IT" sz="1050" dirty="0"/>
          </a:p>
          <a:p>
            <a:pPr algn="ctr"/>
            <a:r>
              <a:rPr lang="it-IT" dirty="0" smtClean="0"/>
              <a:t>Gli strumenti per </a:t>
            </a:r>
            <a:r>
              <a:rPr lang="it-IT" dirty="0"/>
              <a:t>vivere la propria età, nel modo più sereno </a:t>
            </a:r>
            <a:r>
              <a:rPr lang="it-IT" dirty="0" smtClean="0"/>
              <a:t>possibile</a:t>
            </a:r>
          </a:p>
          <a:p>
            <a:pPr algn="ctr"/>
            <a:endParaRPr lang="it-IT" sz="1050" dirty="0"/>
          </a:p>
          <a:p>
            <a:pPr algn="ctr"/>
            <a:r>
              <a:rPr lang="it-IT" dirty="0" smtClean="0"/>
              <a:t>Tecniche </a:t>
            </a:r>
            <a:r>
              <a:rPr lang="it-IT" dirty="0"/>
              <a:t>di meditazione e rilassamento</a:t>
            </a:r>
          </a:p>
          <a:p>
            <a:pPr algn="ctr"/>
            <a:r>
              <a:rPr lang="it-IT" dirty="0"/>
              <a:t> </a:t>
            </a:r>
          </a:p>
          <a:p>
            <a:pPr algn="ctr"/>
            <a:r>
              <a:rPr lang="it-IT" b="1" dirty="0"/>
              <a:t>Lezioni </a:t>
            </a:r>
            <a:r>
              <a:rPr lang="it-IT" b="1" dirty="0" smtClean="0"/>
              <a:t>a cadenza </a:t>
            </a:r>
            <a:r>
              <a:rPr lang="it-IT" b="1" dirty="0"/>
              <a:t>settimanale</a:t>
            </a:r>
            <a:r>
              <a:rPr lang="it-IT" b="1" dirty="0" smtClean="0"/>
              <a:t>,  </a:t>
            </a:r>
            <a:r>
              <a:rPr lang="it-IT" b="1" dirty="0" err="1" smtClean="0"/>
              <a:t>venerdi</a:t>
            </a:r>
            <a:r>
              <a:rPr lang="it-IT" b="1" dirty="0" smtClean="0"/>
              <a:t> </a:t>
            </a:r>
            <a:r>
              <a:rPr lang="it-IT" b="1" dirty="0"/>
              <a:t>dalle  18,00 alle 19,30 </a:t>
            </a:r>
            <a:r>
              <a:rPr lang="it-IT" b="1" dirty="0" smtClean="0"/>
              <a:t>( </a:t>
            </a:r>
            <a:r>
              <a:rPr lang="it-IT" b="1" dirty="0">
                <a:solidFill>
                  <a:srgbClr val="C00000"/>
                </a:solidFill>
              </a:rPr>
              <a:t>on </a:t>
            </a:r>
            <a:r>
              <a:rPr lang="it-IT" b="1" dirty="0" smtClean="0">
                <a:solidFill>
                  <a:srgbClr val="C00000"/>
                </a:solidFill>
              </a:rPr>
              <a:t>line </a:t>
            </a:r>
            <a:r>
              <a:rPr lang="it-IT" b="1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6664"/>
            <a:ext cx="7344816" cy="426843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3789040"/>
            <a:ext cx="84249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C000"/>
                </a:solidFill>
              </a:rPr>
              <a:t>L'OTTIMISMO E' IL SALE DELLA VITA</a:t>
            </a:r>
            <a:endParaRPr lang="it-IT" sz="2800" dirty="0" smtClean="0">
              <a:solidFill>
                <a:srgbClr val="FFC000"/>
              </a:solidFill>
            </a:endParaRPr>
          </a:p>
          <a:p>
            <a:pPr algn="ctr"/>
            <a:r>
              <a:rPr lang="it-IT" sz="2800" b="1" dirty="0" smtClean="0"/>
              <a:t> </a:t>
            </a:r>
            <a:r>
              <a:rPr lang="it-IT" b="1" dirty="0" smtClean="0"/>
              <a:t>PAOLA </a:t>
            </a:r>
            <a:r>
              <a:rPr lang="it-IT" b="1" dirty="0"/>
              <a:t>BATTAGLIA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just"/>
            <a:r>
              <a:rPr lang="it-IT" dirty="0" smtClean="0"/>
              <a:t>La </a:t>
            </a:r>
            <a:r>
              <a:rPr lang="it-IT" dirty="0"/>
              <a:t>saggezza </a:t>
            </a:r>
            <a:r>
              <a:rPr lang="it-IT" dirty="0" smtClean="0"/>
              <a:t>comune, </a:t>
            </a:r>
            <a:r>
              <a:rPr lang="it-IT" dirty="0"/>
              <a:t>e condivisa in questa </a:t>
            </a:r>
            <a:r>
              <a:rPr lang="it-IT" dirty="0" smtClean="0"/>
              <a:t>frase, </a:t>
            </a:r>
            <a:r>
              <a:rPr lang="it-IT" dirty="0"/>
              <a:t>è stata </a:t>
            </a:r>
            <a:r>
              <a:rPr lang="it-IT" dirty="0" smtClean="0"/>
              <a:t>trasformata </a:t>
            </a:r>
            <a:r>
              <a:rPr lang="it-IT" dirty="0"/>
              <a:t>in un elemento proprio della psicologia positiva. Durante il percorso si vedranno gli atteggiamenti mentali e i meccanismi di riferimento con i quali </a:t>
            </a:r>
            <a:r>
              <a:rPr lang="it-IT" dirty="0" smtClean="0"/>
              <a:t>rispondiamo agli </a:t>
            </a:r>
            <a:r>
              <a:rPr lang="it-IT" dirty="0"/>
              <a:t>eventi della vita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Una </a:t>
            </a:r>
            <a:r>
              <a:rPr lang="it-IT" dirty="0"/>
              <a:t>mente ottimista trova la risorsa nel problema, una mente pessimista trova il problema nella risorsa</a:t>
            </a:r>
            <a:r>
              <a:rPr lang="it-IT" dirty="0" smtClean="0"/>
              <a:t>.</a:t>
            </a:r>
            <a:endParaRPr lang="it-IT" sz="1000" dirty="0" smtClean="0"/>
          </a:p>
          <a:p>
            <a:endParaRPr lang="it-IT" sz="900" dirty="0"/>
          </a:p>
          <a:p>
            <a:pPr algn="ctr"/>
            <a:r>
              <a:rPr lang="it-IT" dirty="0"/>
              <a:t> </a:t>
            </a:r>
            <a:r>
              <a:rPr lang="it-IT" b="1" dirty="0" smtClean="0"/>
              <a:t>Lezioni </a:t>
            </a:r>
            <a:r>
              <a:rPr lang="it-IT" b="1" dirty="0"/>
              <a:t>a cadenza settimanale, mercoledì dalle 11,00 alle 12,30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r>
              <a:rPr lang="it-IT" b="1" cap="all" dirty="0">
                <a:effectLst>
                  <a:reflection blurRad="12700" stA="28000" endPos="45000" dist="1003" dir="5400000" sy="-100000" algn="bl"/>
                </a:effectLst>
              </a:rPr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43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1520"/>
            <a:ext cx="878396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B0F0"/>
                </a:solidFill>
              </a:rPr>
              <a:t>FILOSOFIA RELIGIOSA </a:t>
            </a:r>
            <a:endParaRPr lang="it-IT" sz="3200" dirty="0">
              <a:solidFill>
                <a:srgbClr val="00B0F0"/>
              </a:solidFill>
            </a:endParaRPr>
          </a:p>
          <a:p>
            <a:pPr algn="ctr"/>
            <a:r>
              <a:rPr lang="it-IT" sz="3200" dirty="0">
                <a:solidFill>
                  <a:srgbClr val="00B0F0"/>
                </a:solidFill>
              </a:rPr>
              <a:t> </a:t>
            </a:r>
            <a:r>
              <a:rPr lang="it-IT" b="1" dirty="0" smtClean="0"/>
              <a:t>ENRICO RESTAGNO</a:t>
            </a:r>
            <a:endParaRPr lang="it-IT" sz="1000" b="1" dirty="0" smtClean="0"/>
          </a:p>
          <a:p>
            <a:pPr algn="ctr"/>
            <a:endParaRPr lang="it-IT" dirty="0"/>
          </a:p>
          <a:p>
            <a:r>
              <a:rPr lang="it-IT" b="1" dirty="0"/>
              <a:t> </a:t>
            </a:r>
            <a:r>
              <a:rPr lang="it-IT" b="1" dirty="0" smtClean="0"/>
              <a:t>Il </a:t>
            </a:r>
            <a:r>
              <a:rPr lang="it-IT" b="1" dirty="0"/>
              <a:t>valore della socializzazione e l’educazione </a:t>
            </a:r>
            <a:r>
              <a:rPr lang="it-IT" b="1" dirty="0" smtClean="0"/>
              <a:t>all’alterità</a:t>
            </a:r>
            <a:r>
              <a:rPr lang="it-IT" b="1" dirty="0"/>
              <a:t> </a:t>
            </a:r>
            <a:r>
              <a:rPr lang="it-IT" b="1" dirty="0" smtClean="0"/>
              <a:t>quali fondamenti per il Ben-essere personale e collettivo.</a:t>
            </a:r>
          </a:p>
          <a:p>
            <a:r>
              <a:rPr lang="it-IT" b="1" i="1" dirty="0"/>
              <a:t> </a:t>
            </a:r>
            <a:endParaRPr lang="it-IT" dirty="0"/>
          </a:p>
          <a:p>
            <a:pPr algn="ctr"/>
            <a:r>
              <a:rPr lang="it-IT" b="1" dirty="0"/>
              <a:t> </a:t>
            </a:r>
            <a:r>
              <a:rPr lang="it-IT" b="1" dirty="0" smtClean="0"/>
              <a:t>Un incontro giovedì  27 febbraio 2025, dalle </a:t>
            </a:r>
            <a:r>
              <a:rPr lang="it-IT" b="1" dirty="0"/>
              <a:t>17,00 alle 18,30 (</a:t>
            </a:r>
            <a:r>
              <a:rPr lang="it-IT" b="1" dirty="0">
                <a:solidFill>
                  <a:srgbClr val="FF0000"/>
                </a:solidFill>
              </a:rPr>
              <a:t>on line</a:t>
            </a:r>
            <a:r>
              <a:rPr lang="it-IT" b="1" dirty="0"/>
              <a:t>)</a:t>
            </a:r>
            <a:endParaRPr lang="it-IT" dirty="0"/>
          </a:p>
          <a:p>
            <a:r>
              <a:rPr lang="it-IT" dirty="0"/>
              <a:t>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8172400" cy="40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" y="12685"/>
            <a:ext cx="5984927" cy="3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48227" y="3085477"/>
            <a:ext cx="871296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           TEATRO     </a:t>
            </a:r>
            <a:endParaRPr lang="it-IT" sz="3200" dirty="0">
              <a:solidFill>
                <a:srgbClr val="C00000"/>
              </a:solidFill>
            </a:endParaRP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EDUCAZIONE </a:t>
            </a:r>
            <a:r>
              <a:rPr lang="it-IT" sz="2000" b="1" dirty="0">
                <a:solidFill>
                  <a:srgbClr val="C00000"/>
                </a:solidFill>
              </a:rPr>
              <a:t>ALLA TEATRALITA’ E PRIMI PASSI IN </a:t>
            </a:r>
            <a:r>
              <a:rPr lang="it-IT" sz="2000" b="1" dirty="0" smtClean="0">
                <a:solidFill>
                  <a:srgbClr val="C00000"/>
                </a:solidFill>
              </a:rPr>
              <a:t>SCENA</a:t>
            </a:r>
            <a:endParaRPr lang="it-IT" dirty="0" smtClean="0"/>
          </a:p>
          <a:p>
            <a:pPr algn="ctr"/>
            <a:r>
              <a:rPr lang="it-IT" b="1" dirty="0" smtClean="0"/>
              <a:t>                         </a:t>
            </a:r>
          </a:p>
          <a:p>
            <a:pPr algn="ctr"/>
            <a:r>
              <a:rPr lang="it-IT" b="1" dirty="0"/>
              <a:t> </a:t>
            </a:r>
            <a:r>
              <a:rPr lang="it-IT" b="1" dirty="0" smtClean="0"/>
              <a:t>                         ANNA </a:t>
            </a:r>
            <a:r>
              <a:rPr lang="it-IT" b="1" dirty="0"/>
              <a:t>ADRIANA DI </a:t>
            </a:r>
            <a:r>
              <a:rPr lang="it-IT" b="1" dirty="0" smtClean="0"/>
              <a:t>CIOCCIO – CINZIA COLLODI</a:t>
            </a:r>
            <a:endParaRPr lang="it-IT" dirty="0"/>
          </a:p>
          <a:p>
            <a:endParaRPr lang="it-IT" dirty="0"/>
          </a:p>
          <a:p>
            <a:r>
              <a:rPr lang="it-IT" dirty="0" smtClean="0"/>
              <a:t>Il senso </a:t>
            </a:r>
            <a:r>
              <a:rPr lang="it-IT" dirty="0"/>
              <a:t>di un corso di teatro è quello di permettere di esprimersi e di scrollarsi di dosso la timidezza , la paura di affrontare gli altri o di ricevere giudizi.  Attraverso semplici e divertenti esercizi si impara a conoscersi, a capire i propri limiti e a comprendere quelli degli altri per arrivare ad una generale soddisfazione. </a:t>
            </a:r>
            <a:endParaRPr lang="it-IT" dirty="0" smtClean="0"/>
          </a:p>
          <a:p>
            <a:endParaRPr lang="it-IT" dirty="0" smtClean="0"/>
          </a:p>
          <a:p>
            <a:pPr algn="ctr"/>
            <a:r>
              <a:rPr lang="it-IT" b="1" dirty="0"/>
              <a:t>Lezioni </a:t>
            </a:r>
            <a:r>
              <a:rPr lang="it-IT" b="1" dirty="0" err="1" smtClean="0"/>
              <a:t>settimanalI</a:t>
            </a:r>
            <a:r>
              <a:rPr lang="it-IT" b="1" dirty="0" smtClean="0"/>
              <a:t>,  venerdì, ore 10.00 – 12.00 </a:t>
            </a:r>
            <a:r>
              <a:rPr lang="it-IT" b="1" dirty="0"/>
              <a:t>(Auditorium Ex Centrale Termica)</a:t>
            </a:r>
            <a:endParaRPr lang="it-IT" dirty="0"/>
          </a:p>
          <a:p>
            <a:r>
              <a:rPr lang="it-IT" i="1" dirty="0"/>
              <a:t> 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58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" y="116632"/>
            <a:ext cx="59442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01002" y="3429000"/>
            <a:ext cx="5904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 </a:t>
            </a:r>
            <a:r>
              <a:rPr lang="it-IT" sz="2400" b="1" dirty="0" smtClean="0">
                <a:solidFill>
                  <a:srgbClr val="00B0F0"/>
                </a:solidFill>
              </a:rPr>
              <a:t>GLI ACQUISTI </a:t>
            </a:r>
            <a:r>
              <a:rPr lang="it-IT" sz="2400" b="1" dirty="0">
                <a:solidFill>
                  <a:srgbClr val="00B0F0"/>
                </a:solidFill>
              </a:rPr>
              <a:t>GIUSTI</a:t>
            </a:r>
            <a:r>
              <a:rPr lang="it-IT" sz="2400" b="1" dirty="0" smtClean="0">
                <a:solidFill>
                  <a:srgbClr val="00B0F0"/>
                </a:solidFill>
              </a:rPr>
              <a:t>:</a:t>
            </a:r>
          </a:p>
          <a:p>
            <a:pPr algn="ctr"/>
            <a:r>
              <a:rPr lang="it-IT" sz="2400" b="1" dirty="0" smtClean="0">
                <a:solidFill>
                  <a:srgbClr val="00B0F0"/>
                </a:solidFill>
              </a:rPr>
              <a:t>CONOSCERE </a:t>
            </a:r>
            <a:r>
              <a:rPr lang="it-IT" sz="2400" b="1" dirty="0">
                <a:solidFill>
                  <a:srgbClr val="00B0F0"/>
                </a:solidFill>
              </a:rPr>
              <a:t>IL </a:t>
            </a:r>
            <a:r>
              <a:rPr lang="it-IT" sz="2400" b="1" dirty="0" smtClean="0">
                <a:solidFill>
                  <a:srgbClr val="00B0F0"/>
                </a:solidFill>
              </a:rPr>
              <a:t>SUPERMERCATO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/>
              <a:t>DOMENICO LACAPRA</a:t>
            </a:r>
            <a:endParaRPr lang="it-IT" dirty="0"/>
          </a:p>
          <a:p>
            <a:endParaRPr lang="it-IT" dirty="0"/>
          </a:p>
          <a:p>
            <a:r>
              <a:rPr lang="it-IT" b="1" dirty="0"/>
              <a:t> </a:t>
            </a:r>
            <a:r>
              <a:rPr lang="it-IT" dirty="0"/>
              <a:t> </a:t>
            </a:r>
          </a:p>
          <a:p>
            <a:pPr algn="just"/>
            <a:r>
              <a:rPr lang="it-IT" dirty="0"/>
              <a:t>Il corso presenterà la realtà della grande distribuzione nei suoi vari aspetti: dall'organizzazione generale, alle merci, ai nostri acquisti.</a:t>
            </a:r>
          </a:p>
          <a:p>
            <a:r>
              <a:rPr lang="it-IT" b="1" dirty="0"/>
              <a:t> </a:t>
            </a:r>
            <a:r>
              <a:rPr lang="it-IT" dirty="0"/>
              <a:t> </a:t>
            </a:r>
          </a:p>
          <a:p>
            <a:pPr algn="ctr"/>
            <a:r>
              <a:rPr lang="it-IT" b="1" dirty="0"/>
              <a:t>Lezioni a cadenza </a:t>
            </a:r>
            <a:r>
              <a:rPr lang="it-IT" b="1" dirty="0" smtClean="0"/>
              <a:t>settimanale, martedì dalle </a:t>
            </a:r>
            <a:r>
              <a:rPr lang="it-IT" b="1" dirty="0"/>
              <a:t>ore </a:t>
            </a:r>
            <a:r>
              <a:rPr lang="it-IT" b="1" dirty="0" smtClean="0"/>
              <a:t>10,00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7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76887"/>
            <a:ext cx="6984776" cy="52463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984776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87"/>
            <a:ext cx="9144000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44824"/>
            <a:ext cx="9144000" cy="388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7030A0"/>
                </a:solidFill>
              </a:rPr>
              <a:t>LA STORIA DELLA COLONNA SONORA</a:t>
            </a:r>
            <a:endParaRPr lang="it-IT" sz="3200" dirty="0">
              <a:solidFill>
                <a:srgbClr val="7030A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70C0"/>
                </a:solidFill>
              </a:rPr>
              <a:t>viaggio </a:t>
            </a:r>
            <a:r>
              <a:rPr lang="it-IT" sz="2400" b="1" dirty="0">
                <a:solidFill>
                  <a:srgbClr val="0070C0"/>
                </a:solidFill>
              </a:rPr>
              <a:t>nel mondo della </a:t>
            </a:r>
            <a:r>
              <a:rPr lang="it-IT" sz="2400" b="1" dirty="0" smtClean="0">
                <a:solidFill>
                  <a:srgbClr val="0070C0"/>
                </a:solidFill>
              </a:rPr>
              <a:t>musica</a:t>
            </a:r>
            <a:endParaRPr lang="it-IT" sz="2400" b="1" dirty="0">
              <a:solidFill>
                <a:srgbClr val="0070C0"/>
              </a:solidFill>
            </a:endParaRPr>
          </a:p>
          <a:p>
            <a:pPr algn="ctr"/>
            <a:endParaRPr lang="it-IT" sz="1050" b="1" dirty="0"/>
          </a:p>
          <a:p>
            <a:pPr algn="ctr"/>
            <a:r>
              <a:rPr lang="it-IT" b="1" dirty="0"/>
              <a:t>ADRIANO BASSI</a:t>
            </a:r>
          </a:p>
          <a:p>
            <a:pPr algn="ctr"/>
            <a:endParaRPr lang="it-IT" b="1" dirty="0" smtClean="0"/>
          </a:p>
          <a:p>
            <a:pPr algn="ctr"/>
            <a:endParaRPr lang="it-IT" b="1" dirty="0" smtClean="0"/>
          </a:p>
          <a:p>
            <a:r>
              <a:rPr lang="it-IT" dirty="0" smtClean="0"/>
              <a:t>Percorreremo </a:t>
            </a:r>
            <a:r>
              <a:rPr lang="it-IT" dirty="0"/>
              <a:t>insieme la nascita, la storia, i momenti più significativi che hanno caratterizzato l’evoluzione musicale e la struttura della “colonna sonora”, </a:t>
            </a:r>
            <a:r>
              <a:rPr lang="it-IT" dirty="0" smtClean="0"/>
              <a:t>nei </a:t>
            </a:r>
            <a:r>
              <a:rPr lang="it-IT" dirty="0"/>
              <a:t>vari decenni dei secoli XX e XXI.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tutto </a:t>
            </a:r>
            <a:r>
              <a:rPr lang="it-IT" dirty="0" smtClean="0"/>
              <a:t>corredato da </a:t>
            </a:r>
            <a:r>
              <a:rPr lang="it-IT" dirty="0"/>
              <a:t>brani </a:t>
            </a:r>
            <a:r>
              <a:rPr lang="it-IT" dirty="0" smtClean="0"/>
              <a:t>musicali.</a:t>
            </a:r>
          </a:p>
          <a:p>
            <a:endParaRPr lang="it-IT" dirty="0" smtClean="0"/>
          </a:p>
          <a:p>
            <a:endParaRPr lang="it-IT" dirty="0" smtClean="0"/>
          </a:p>
          <a:p>
            <a:pPr algn="ctr"/>
            <a:r>
              <a:rPr lang="it-IT" b="1" dirty="0" smtClean="0"/>
              <a:t>Gli </a:t>
            </a:r>
            <a:r>
              <a:rPr lang="it-IT" b="1" dirty="0"/>
              <a:t>incontri avranno luogo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/>
              <a:t>il martedì , dalle ore </a:t>
            </a:r>
            <a:r>
              <a:rPr lang="it-IT" b="1" dirty="0" smtClean="0"/>
              <a:t>18.00 </a:t>
            </a:r>
            <a:r>
              <a:rPr lang="it-IT" b="1" dirty="0"/>
              <a:t>alle </a:t>
            </a:r>
            <a:r>
              <a:rPr lang="it-IT" b="1" dirty="0" smtClean="0"/>
              <a:t>19.45 (on line/presenza) </a:t>
            </a: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16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488"/>
            <a:ext cx="5940152" cy="33413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4365104"/>
            <a:ext cx="89644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INGLESE CORSO BASE</a:t>
            </a:r>
            <a:endParaRPr lang="it-IT" sz="28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it-IT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CATERINA  NIC DHUBHAIN</a:t>
            </a:r>
          </a:p>
          <a:p>
            <a:pPr algn="ctr"/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 corso è indirizzato a chi ha poca (o nessuna) conoscenza della lingua e mira a dare una possibilità  di esprimersi in situazioni quotidiane. </a:t>
            </a:r>
            <a:r>
              <a:rPr lang="it-IT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Tematiche: Fonetica </a:t>
            </a:r>
            <a:r>
              <a:rPr lang="it-IT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 Vocaboli – Regole - Enfasi sulla lingua parlata piuttosto che </a:t>
            </a:r>
            <a:r>
              <a:rPr lang="it-IT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scritta</a:t>
            </a:r>
          </a:p>
          <a:p>
            <a:pPr algn="just"/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Lezioni a cadenza settimanale, mercoledì dalle 14,30 alle 15.30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848872" cy="476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2792" y="4149080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PROBLEMATICHE CONDOMINIALI </a:t>
            </a:r>
            <a:endParaRPr lang="it-IT" sz="2800" dirty="0">
              <a:solidFill>
                <a:srgbClr val="00B0F0"/>
              </a:solidFill>
            </a:endParaRPr>
          </a:p>
          <a:p>
            <a:pPr algn="ctr"/>
            <a:endParaRPr lang="it-IT" b="1" dirty="0" smtClean="0"/>
          </a:p>
          <a:p>
            <a:pPr algn="ctr"/>
            <a:r>
              <a:rPr lang="it-IT" b="1" dirty="0"/>
              <a:t> </a:t>
            </a:r>
            <a:r>
              <a:rPr lang="it-IT" b="1" dirty="0" smtClean="0"/>
              <a:t>ANNA ELENA ANTENOZIO </a:t>
            </a:r>
          </a:p>
          <a:p>
            <a:pPr algn="ctr"/>
            <a:endParaRPr lang="it-IT" b="1" dirty="0" smtClean="0"/>
          </a:p>
          <a:p>
            <a:pPr algn="ctr"/>
            <a:r>
              <a:rPr lang="it-IT" dirty="0" smtClean="0"/>
              <a:t>Lettura </a:t>
            </a:r>
            <a:r>
              <a:rPr lang="it-IT" dirty="0"/>
              <a:t>e comprensione del </a:t>
            </a:r>
            <a:r>
              <a:rPr lang="it-IT" dirty="0" smtClean="0"/>
              <a:t>bilancio. Aspetti </a:t>
            </a:r>
            <a:r>
              <a:rPr lang="it-IT" dirty="0"/>
              <a:t>fiscali del condominio.</a:t>
            </a:r>
          </a:p>
          <a:p>
            <a:pPr algn="ctr"/>
            <a:r>
              <a:rPr lang="it-IT" dirty="0" smtClean="0"/>
              <a:t>Assemblea. Morosità </a:t>
            </a:r>
            <a:r>
              <a:rPr lang="it-IT" dirty="0"/>
              <a:t>in </a:t>
            </a:r>
            <a:r>
              <a:rPr lang="it-IT" dirty="0" smtClean="0"/>
              <a:t>condominio, debiti e </a:t>
            </a:r>
            <a:r>
              <a:rPr lang="it-IT" dirty="0"/>
              <a:t>Regolamento Condominiale</a:t>
            </a:r>
            <a:r>
              <a:rPr lang="it-IT" dirty="0" smtClean="0"/>
              <a:t>.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 </a:t>
            </a:r>
            <a:r>
              <a:rPr lang="it-IT" b="1" dirty="0" smtClean="0"/>
              <a:t>Lezioni </a:t>
            </a:r>
            <a:r>
              <a:rPr lang="it-IT" b="1" dirty="0"/>
              <a:t>a cadenza settimanale,  </a:t>
            </a:r>
            <a:r>
              <a:rPr lang="it-IT" b="1" dirty="0" smtClean="0"/>
              <a:t>giovedì </a:t>
            </a:r>
            <a:r>
              <a:rPr lang="it-IT" b="1" dirty="0"/>
              <a:t>dalle </a:t>
            </a:r>
            <a:r>
              <a:rPr lang="it-IT" b="1" dirty="0" smtClean="0"/>
              <a:t>18.00 alle 19.30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91" y="0"/>
            <a:ext cx="9923120" cy="473181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08520" y="3933056"/>
            <a:ext cx="925252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6">
                    <a:lumMod val="75000"/>
                  </a:schemeClr>
                </a:solidFill>
              </a:rPr>
              <a:t>IL </a:t>
            </a: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</a:rPr>
              <a:t>CINEMA, LO SPECCHIO DEL TEMPO</a:t>
            </a:r>
            <a:endParaRPr lang="it-IT" dirty="0"/>
          </a:p>
          <a:p>
            <a:r>
              <a:rPr lang="it-IT" b="1" i="1" dirty="0"/>
              <a:t> </a:t>
            </a:r>
            <a:endParaRPr lang="it-IT" dirty="0"/>
          </a:p>
          <a:p>
            <a:r>
              <a:rPr lang="it-IT" b="1" dirty="0"/>
              <a:t> </a:t>
            </a:r>
            <a:endParaRPr lang="it-IT" b="1" dirty="0" smtClean="0"/>
          </a:p>
          <a:p>
            <a:endParaRPr lang="it-IT" dirty="0"/>
          </a:p>
          <a:p>
            <a:pPr algn="ctr"/>
            <a:r>
              <a:rPr lang="it-IT" b="1" dirty="0"/>
              <a:t> Il laboratorio di Cineforum propone quest’anno un ciclo di sette film, attraverso i quali emergeranno temi e valori tratti dalla realtà e alcune problematiche sociali.</a:t>
            </a:r>
          </a:p>
          <a:p>
            <a:pPr algn="ctr"/>
            <a:r>
              <a:rPr lang="it-IT" b="1" dirty="0"/>
              <a:t>Il Cineforum come momento  di incontro e  scambio di idee sulle varie tematiche.</a:t>
            </a:r>
          </a:p>
          <a:p>
            <a:pPr algn="ctr"/>
            <a:r>
              <a:rPr lang="it-IT" b="1" dirty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0992" y="4605473"/>
            <a:ext cx="7776864" cy="181588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QUEL POMERIGGIO DI UN GIORNO DA CANI</a:t>
            </a: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PARIS TEXAS</a:t>
            </a: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 VALMONT </a:t>
            </a:r>
            <a:endParaRPr lang="it-IT" sz="2800" b="1" i="1" dirty="0">
              <a:solidFill>
                <a:srgbClr val="FFFF00"/>
              </a:solidFill>
            </a:endParaRP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IL GIOVEDI                 </a:t>
            </a:r>
            <a:endParaRPr lang="it-IT" sz="2800" b="1" i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" y="260647"/>
            <a:ext cx="7776864" cy="43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2644" y="4653136"/>
            <a:ext cx="8136904" cy="209288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PROFUMO DI DONNA</a:t>
            </a: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HIROSHIMA MON AMOUR</a:t>
            </a: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MATADOR</a:t>
            </a:r>
          </a:p>
          <a:p>
            <a:pPr lvl="0" algn="ctr"/>
            <a:r>
              <a:rPr lang="it-IT" sz="2800" b="1" i="1" dirty="0" smtClean="0">
                <a:solidFill>
                  <a:srgbClr val="FFFF00"/>
                </a:solidFill>
              </a:rPr>
              <a:t>UN RICORDO DI ALAIN DELON</a:t>
            </a:r>
            <a:endParaRPr lang="it-IT" sz="2800" b="1" i="1" dirty="0" smtClean="0">
              <a:solidFill>
                <a:schemeClr val="bg1"/>
              </a:solidFill>
            </a:endParaRPr>
          </a:p>
          <a:p>
            <a:pPr algn="ctr"/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4" y="-153475"/>
            <a:ext cx="8113777" cy="47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816"/>
            <a:ext cx="9144000" cy="71916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70" y="-213704"/>
            <a:ext cx="5110395" cy="72385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63" y="-820795"/>
            <a:ext cx="5230407" cy="7845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4" y="-166816"/>
            <a:ext cx="7191632" cy="71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" y="3873"/>
            <a:ext cx="54864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42672" y="116633"/>
            <a:ext cx="360132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DAVID BOWIE</a:t>
            </a:r>
            <a:endParaRPr lang="it-IT" sz="2800" dirty="0">
              <a:solidFill>
                <a:srgbClr val="FFFF00"/>
              </a:solidFill>
            </a:endParaRPr>
          </a:p>
          <a:p>
            <a:r>
              <a:rPr lang="it-IT" b="1" dirty="0"/>
              <a:t> </a:t>
            </a:r>
            <a:endParaRPr lang="it-IT" dirty="0"/>
          </a:p>
          <a:p>
            <a:r>
              <a:rPr lang="it-IT" b="1" dirty="0"/>
              <a:t>CECILIA SONGINI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pPr algn="just"/>
            <a:r>
              <a:rPr lang="it-IT" dirty="0"/>
              <a:t>Non basta un solo incontro per </a:t>
            </a:r>
            <a:r>
              <a:rPr lang="it-IT" dirty="0" smtClean="0"/>
              <a:t>parlare del </a:t>
            </a:r>
            <a:r>
              <a:rPr lang="it-IT" dirty="0"/>
              <a:t>Duca </a:t>
            </a:r>
            <a:r>
              <a:rPr lang="it-IT" dirty="0" smtClean="0"/>
              <a:t>Bianco</a:t>
            </a:r>
            <a:r>
              <a:rPr lang="it-IT" dirty="0"/>
              <a:t>, dei suoi testi e delle sue musiche,  di contenuti e sonorità che hanno decisamente cambiato l'espressione musicale degli anni '70-’80 del secolo scorso, ma sarà l'occasione per “rileggere” emozioni già vissute, attraverso frammenti di brani che fanno parte della nostra giovinezza.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b="1" dirty="0"/>
              <a:t>L'incontro avrà luogo venerdì 4 aprile 2025, dalle ore </a:t>
            </a:r>
            <a:r>
              <a:rPr lang="it-IT" b="1" dirty="0" smtClean="0"/>
              <a:t>9.30 </a:t>
            </a:r>
            <a:r>
              <a:rPr lang="it-IT" b="1" dirty="0"/>
              <a:t>alle 10.30.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42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60" y="0"/>
            <a:ext cx="10287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221088"/>
            <a:ext cx="93245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FFFF00"/>
                </a:solidFill>
              </a:rPr>
              <a:t>STORIA DELLA CIVILTA' EGIZIA </a:t>
            </a:r>
            <a:endParaRPr lang="it-IT" sz="3600" dirty="0">
              <a:solidFill>
                <a:srgbClr val="FFFF00"/>
              </a:solidFill>
            </a:endParaRPr>
          </a:p>
          <a:p>
            <a:pPr algn="ctr"/>
            <a:r>
              <a:rPr lang="it-IT" sz="2000" b="1" i="1" dirty="0">
                <a:solidFill>
                  <a:srgbClr val="FFFF00"/>
                </a:solidFill>
              </a:rPr>
              <a:t> </a:t>
            </a:r>
            <a:r>
              <a:rPr lang="it-IT" sz="2000" b="1" dirty="0">
                <a:solidFill>
                  <a:srgbClr val="FFFF00"/>
                </a:solidFill>
              </a:rPr>
              <a:t>RUGGERO PUCCI</a:t>
            </a:r>
            <a:endParaRPr lang="it-IT" sz="2000" dirty="0">
              <a:solidFill>
                <a:srgbClr val="FFFF00"/>
              </a:solidFill>
            </a:endParaRPr>
          </a:p>
          <a:p>
            <a:pPr algn="ctr"/>
            <a:r>
              <a:rPr lang="it-IT" sz="2000" b="1" i="1" dirty="0">
                <a:solidFill>
                  <a:srgbClr val="FFFF00"/>
                </a:solidFill>
              </a:rPr>
              <a:t> </a:t>
            </a:r>
            <a:r>
              <a:rPr lang="it-IT" dirty="0" smtClean="0">
                <a:solidFill>
                  <a:srgbClr val="FFFF00"/>
                </a:solidFill>
              </a:rPr>
              <a:t>Il </a:t>
            </a:r>
            <a:r>
              <a:rPr lang="it-IT" dirty="0">
                <a:solidFill>
                  <a:srgbClr val="FFFF00"/>
                </a:solidFill>
              </a:rPr>
              <a:t>discorso sulla civiltà egizia, sul percorso plurimillenario della sua cultura, </a:t>
            </a:r>
            <a:r>
              <a:rPr lang="it-IT" dirty="0" smtClean="0">
                <a:solidFill>
                  <a:srgbClr val="FFFF00"/>
                </a:solidFill>
              </a:rPr>
              <a:t>continua anche quest’anno. </a:t>
            </a:r>
            <a:r>
              <a:rPr lang="it-IT" dirty="0">
                <a:solidFill>
                  <a:srgbClr val="FFFF00"/>
                </a:solidFill>
              </a:rPr>
              <a:t>Specificatamente </a:t>
            </a:r>
            <a:r>
              <a:rPr lang="it-IT" dirty="0" smtClean="0">
                <a:solidFill>
                  <a:srgbClr val="FFFF00"/>
                </a:solidFill>
              </a:rPr>
              <a:t> il </a:t>
            </a:r>
            <a:r>
              <a:rPr lang="it-IT" dirty="0">
                <a:solidFill>
                  <a:srgbClr val="FFFF00"/>
                </a:solidFill>
              </a:rPr>
              <a:t>docente </a:t>
            </a:r>
            <a:r>
              <a:rPr lang="it-IT" dirty="0" smtClean="0">
                <a:solidFill>
                  <a:srgbClr val="FFFF00"/>
                </a:solidFill>
              </a:rPr>
              <a:t>affronterà </a:t>
            </a:r>
            <a:r>
              <a:rPr lang="it-IT" dirty="0">
                <a:solidFill>
                  <a:srgbClr val="FFFF00"/>
                </a:solidFill>
              </a:rPr>
              <a:t>il percorso storico sulla XXV dinastia (la dinastia </a:t>
            </a:r>
            <a:r>
              <a:rPr lang="it-IT" dirty="0" smtClean="0">
                <a:solidFill>
                  <a:srgbClr val="FFFF00"/>
                </a:solidFill>
              </a:rPr>
              <a:t>nubiana</a:t>
            </a:r>
            <a:r>
              <a:rPr lang="it-IT" dirty="0">
                <a:solidFill>
                  <a:srgbClr val="FFFF00"/>
                </a:solidFill>
              </a:rPr>
              <a:t>) in una sintesi efficace </a:t>
            </a:r>
            <a:r>
              <a:rPr lang="it-IT" dirty="0" smtClean="0">
                <a:solidFill>
                  <a:srgbClr val="FFFF00"/>
                </a:solidFill>
              </a:rPr>
              <a:t>di </a:t>
            </a:r>
            <a:r>
              <a:rPr lang="it-IT" dirty="0">
                <a:solidFill>
                  <a:srgbClr val="FFFF00"/>
                </a:solidFill>
              </a:rPr>
              <a:t>tre incontri di 90 minuti </a:t>
            </a:r>
            <a:r>
              <a:rPr lang="it-IT" dirty="0" smtClean="0">
                <a:solidFill>
                  <a:srgbClr val="FFFF00"/>
                </a:solidFill>
              </a:rPr>
              <a:t>ciascuno.</a:t>
            </a:r>
            <a:endParaRPr lang="it-IT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 </a:t>
            </a:r>
            <a:endParaRPr lang="it-IT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 Lezioni a cadenza settimanale,  sabato dalle 15.00 alle </a:t>
            </a:r>
            <a:r>
              <a:rPr lang="it-IT" b="1" dirty="0" smtClean="0">
                <a:solidFill>
                  <a:srgbClr val="FFFF00"/>
                </a:solidFill>
              </a:rPr>
              <a:t>16.30</a:t>
            </a:r>
            <a:endParaRPr lang="it-IT" dirty="0">
              <a:solidFill>
                <a:srgbClr val="FFFF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95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96032"/>
            <a:ext cx="4580406" cy="53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RUOLI E FUNZIONALITA’ DELLE ISTITUZIONI POLITICHE E AMMINISTRATIVE DELLO STATO</a:t>
            </a:r>
          </a:p>
          <a:p>
            <a:pPr algn="ctr"/>
            <a:r>
              <a:rPr lang="it-IT" b="1" dirty="0" smtClean="0"/>
              <a:t>ALESSANDRO </a:t>
            </a:r>
            <a:r>
              <a:rPr lang="it-IT" b="1" dirty="0"/>
              <a:t>DIANO</a:t>
            </a:r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Organizzazione del sistema p</a:t>
            </a:r>
            <a:r>
              <a:rPr lang="it-IT" dirty="0" smtClean="0"/>
              <a:t>olitico</a:t>
            </a:r>
          </a:p>
          <a:p>
            <a:r>
              <a:rPr lang="it-IT" dirty="0"/>
              <a:t> </a:t>
            </a:r>
            <a:r>
              <a:rPr lang="it-IT" dirty="0" smtClean="0"/>
              <a:t>  della </a:t>
            </a:r>
            <a:r>
              <a:rPr lang="it-IT" dirty="0"/>
              <a:t>Repubblica Italiana</a:t>
            </a:r>
          </a:p>
          <a:p>
            <a:r>
              <a:rPr lang="it-IT" dirty="0"/>
              <a:t>• La Costituzione e la separazione dei Poteri</a:t>
            </a:r>
          </a:p>
          <a:p>
            <a:r>
              <a:rPr lang="it-IT" dirty="0"/>
              <a:t>• Il Potere Legislativo ed </a:t>
            </a:r>
            <a:r>
              <a:rPr lang="it-IT" dirty="0" smtClean="0"/>
              <a:t>Esecutivo</a:t>
            </a:r>
            <a:endParaRPr lang="it-IT" dirty="0"/>
          </a:p>
          <a:p>
            <a:r>
              <a:rPr lang="it-IT" dirty="0"/>
              <a:t>• I Partiti e la loro </a:t>
            </a:r>
            <a:r>
              <a:rPr lang="it-IT" dirty="0" smtClean="0"/>
              <a:t>evoluzione</a:t>
            </a:r>
            <a:r>
              <a:rPr lang="it-IT" dirty="0"/>
              <a:t> </a:t>
            </a:r>
          </a:p>
          <a:p>
            <a:endParaRPr lang="it-IT" b="1" dirty="0" smtClean="0"/>
          </a:p>
          <a:p>
            <a:endParaRPr lang="it-IT" b="1" dirty="0"/>
          </a:p>
          <a:p>
            <a:r>
              <a:rPr lang="it-IT" b="1" dirty="0" smtClean="0"/>
              <a:t>Lezioni </a:t>
            </a:r>
            <a:r>
              <a:rPr lang="it-IT" b="1" dirty="0"/>
              <a:t>a cadenza </a:t>
            </a:r>
            <a:r>
              <a:rPr lang="it-IT" b="1" dirty="0" smtClean="0"/>
              <a:t>settimanale</a:t>
            </a:r>
          </a:p>
          <a:p>
            <a:r>
              <a:rPr lang="it-IT" b="1" dirty="0"/>
              <a:t>s</a:t>
            </a:r>
            <a:r>
              <a:rPr lang="it-IT" b="1" dirty="0" smtClean="0"/>
              <a:t>abato, </a:t>
            </a:r>
            <a:r>
              <a:rPr lang="it-IT" b="1" dirty="0"/>
              <a:t>ore </a:t>
            </a:r>
            <a:r>
              <a:rPr lang="it-IT" b="1" dirty="0" smtClean="0"/>
              <a:t>15.00  - 16.30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8120989" cy="367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704" y="-17884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B050"/>
                </a:solidFill>
              </a:rPr>
              <a:t>NORMATIVE DI </a:t>
            </a:r>
            <a:r>
              <a:rPr lang="it-IT" sz="2800" b="1" dirty="0" smtClean="0">
                <a:solidFill>
                  <a:srgbClr val="00B050"/>
                </a:solidFill>
              </a:rPr>
              <a:t>SICUREZZA</a:t>
            </a:r>
            <a:endParaRPr lang="it-IT" sz="800" b="1" dirty="0">
              <a:solidFill>
                <a:srgbClr val="00B050"/>
              </a:solidFill>
            </a:endParaRPr>
          </a:p>
          <a:p>
            <a:pPr algn="ctr"/>
            <a:r>
              <a:rPr lang="it-IT" b="1" dirty="0" smtClean="0"/>
              <a:t>MARCO </a:t>
            </a:r>
            <a:r>
              <a:rPr lang="it-IT" b="1" dirty="0"/>
              <a:t>CANTONI</a:t>
            </a:r>
            <a:endParaRPr lang="it-IT" dirty="0"/>
          </a:p>
          <a:p>
            <a:pPr algn="ctr"/>
            <a:r>
              <a:rPr lang="it-IT" b="1" dirty="0"/>
              <a:t>    </a:t>
            </a:r>
            <a:r>
              <a:rPr lang="it-IT" b="1" dirty="0" smtClean="0"/>
              <a:t>Comandante </a:t>
            </a:r>
            <a:r>
              <a:rPr lang="it-IT" b="1" dirty="0"/>
              <a:t>del Corpo Intercomunale di Polizia </a:t>
            </a:r>
            <a:r>
              <a:rPr lang="it-IT" b="1" dirty="0" smtClean="0"/>
              <a:t>Locale</a:t>
            </a:r>
            <a:endParaRPr lang="it-IT" sz="1000" b="1" dirty="0" smtClean="0"/>
          </a:p>
          <a:p>
            <a:pPr algn="ctr"/>
            <a:r>
              <a:rPr lang="it-IT" b="1" dirty="0"/>
              <a:t> </a:t>
            </a:r>
            <a:endParaRPr lang="it-IT" b="1" dirty="0" smtClean="0"/>
          </a:p>
          <a:p>
            <a:pPr algn="ctr"/>
            <a:r>
              <a:rPr lang="it-IT" dirty="0" smtClean="0"/>
              <a:t>Le </a:t>
            </a:r>
            <a:r>
              <a:rPr lang="it-IT" dirty="0"/>
              <a:t>truffe agli anziani: come riconoscerle e </a:t>
            </a:r>
            <a:r>
              <a:rPr lang="it-IT" dirty="0" smtClean="0"/>
              <a:t>tutelarsi</a:t>
            </a:r>
            <a:endParaRPr lang="it-IT" sz="800" dirty="0" smtClean="0"/>
          </a:p>
          <a:p>
            <a:pPr algn="ctr"/>
            <a:r>
              <a:rPr lang="it-IT" dirty="0" smtClean="0"/>
              <a:t>Il </a:t>
            </a:r>
            <a:r>
              <a:rPr lang="it-IT" dirty="0"/>
              <a:t>codice della </a:t>
            </a:r>
            <a:r>
              <a:rPr lang="it-IT" dirty="0" smtClean="0"/>
              <a:t>strada</a:t>
            </a:r>
            <a:r>
              <a:rPr lang="it-IT" dirty="0"/>
              <a:t>: norme di </a:t>
            </a:r>
            <a:r>
              <a:rPr lang="it-IT" dirty="0" smtClean="0"/>
              <a:t>comportamento, tempi</a:t>
            </a:r>
            <a:r>
              <a:rPr lang="it-IT" dirty="0"/>
              <a:t>, </a:t>
            </a:r>
            <a:r>
              <a:rPr lang="it-IT" dirty="0" smtClean="0"/>
              <a:t>regole, </a:t>
            </a:r>
            <a:r>
              <a:rPr lang="it-IT" dirty="0"/>
              <a:t>documenti e </a:t>
            </a:r>
            <a:r>
              <a:rPr lang="it-IT" dirty="0" smtClean="0"/>
              <a:t>scadenze</a:t>
            </a:r>
            <a:endParaRPr lang="it-IT" sz="800" dirty="0"/>
          </a:p>
          <a:p>
            <a:pPr algn="ctr"/>
            <a:r>
              <a:rPr lang="it-IT" dirty="0" smtClean="0"/>
              <a:t>Vari </a:t>
            </a:r>
            <a:r>
              <a:rPr lang="it-IT" dirty="0"/>
              <a:t>approfondimenti di carattere </a:t>
            </a:r>
            <a:r>
              <a:rPr lang="it-IT" dirty="0" smtClean="0"/>
              <a:t>normativo, </a:t>
            </a:r>
            <a:r>
              <a:rPr lang="it-IT" dirty="0"/>
              <a:t>su richiesta degli </a:t>
            </a:r>
            <a:r>
              <a:rPr lang="it-IT" dirty="0" smtClean="0"/>
              <a:t>iscritti</a:t>
            </a:r>
            <a:r>
              <a:rPr lang="it-IT" b="1" dirty="0"/>
              <a:t> </a:t>
            </a:r>
            <a:endParaRPr lang="it-IT" b="1" dirty="0" smtClean="0"/>
          </a:p>
          <a:p>
            <a:pPr algn="ctr"/>
            <a:endParaRPr lang="it-IT" dirty="0"/>
          </a:p>
          <a:p>
            <a:pPr algn="ctr"/>
            <a:r>
              <a:rPr lang="it-IT" b="1" dirty="0" smtClean="0"/>
              <a:t>Quattro incontri a </a:t>
            </a:r>
            <a:r>
              <a:rPr lang="it-IT" b="1" dirty="0"/>
              <a:t>cadenza settimanale,  mercoledì d</a:t>
            </a:r>
            <a:r>
              <a:rPr lang="it-IT" b="1" dirty="0" smtClean="0"/>
              <a:t>alle 11.00 alle 12.30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6" y="-171400"/>
            <a:ext cx="8219820" cy="50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365104"/>
            <a:ext cx="91440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800" b="1" dirty="0">
              <a:solidFill>
                <a:srgbClr val="00B0F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B0F0"/>
                </a:solidFill>
              </a:rPr>
              <a:t>LE PATOLOGIE DOLOROSE DELL’APPARATO LOCOMOTORE</a:t>
            </a:r>
          </a:p>
          <a:p>
            <a:pPr algn="ctr"/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(STARE BENE PER NOI  E ….PER GLI ALTRI)  </a:t>
            </a:r>
          </a:p>
          <a:p>
            <a:pPr algn="ctr"/>
            <a:r>
              <a:rPr lang="it-IT" b="1" dirty="0" smtClean="0"/>
              <a:t>FILIPPO  </a:t>
            </a:r>
            <a:r>
              <a:rPr lang="it-IT" b="1" dirty="0"/>
              <a:t>LUCIANO </a:t>
            </a:r>
            <a:r>
              <a:rPr lang="it-IT" b="1" dirty="0" smtClean="0"/>
              <a:t>VENUTO</a:t>
            </a:r>
          </a:p>
          <a:p>
            <a:pPr algn="ctr"/>
            <a:endParaRPr lang="it-IT" sz="600" b="1" dirty="0" smtClean="0"/>
          </a:p>
          <a:p>
            <a:r>
              <a:rPr lang="it-IT" dirty="0" smtClean="0"/>
              <a:t> Il corso ha l’obiettivo di far conoscere ciò che è importante per prevenire e curare le patologie dolorose dell’apparato locomotore, che aggrediscono le strutture adibite al movimento, limitando progressivamente la nostra indipendenza , libertà e qualità di vita. Da qui l’importanza di approfondire le nostre conoscenze su ossa, tendini, legamenti e muscoli.</a:t>
            </a:r>
            <a:endParaRPr lang="it-IT" dirty="0"/>
          </a:p>
          <a:p>
            <a:pPr algn="ctr"/>
            <a:r>
              <a:rPr lang="it-IT" i="1" dirty="0"/>
              <a:t>  </a:t>
            </a:r>
            <a:r>
              <a:rPr lang="it-IT" b="1" dirty="0" smtClean="0"/>
              <a:t>Sei incontri, </a:t>
            </a:r>
            <a:r>
              <a:rPr lang="it-IT" b="1" dirty="0"/>
              <a:t>a cadenza settimanale,</a:t>
            </a:r>
            <a:r>
              <a:rPr lang="it-IT" b="1" u="sng" dirty="0"/>
              <a:t> </a:t>
            </a:r>
            <a:r>
              <a:rPr lang="it-IT" b="1" dirty="0" err="1" smtClean="0"/>
              <a:t>mercoledi</a:t>
            </a:r>
            <a:r>
              <a:rPr lang="it-IT" b="1" dirty="0"/>
              <a:t> </a:t>
            </a:r>
            <a:r>
              <a:rPr lang="it-IT" b="1" dirty="0" smtClean="0"/>
              <a:t> </a:t>
            </a:r>
            <a:r>
              <a:rPr lang="it-IT" b="1" dirty="0"/>
              <a:t>dalle </a:t>
            </a:r>
            <a:r>
              <a:rPr lang="it-IT" b="1" dirty="0" smtClean="0"/>
              <a:t> ore 10.30 </a:t>
            </a:r>
            <a:r>
              <a:rPr lang="it-IT" b="1" dirty="0"/>
              <a:t>alle </a:t>
            </a:r>
            <a:r>
              <a:rPr lang="it-IT" b="1" dirty="0" smtClean="0"/>
              <a:t>ore 12.00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72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488"/>
            <a:ext cx="5940152" cy="33413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509120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prstClr val="black"/>
                </a:solidFill>
              </a:rPr>
              <a:t> </a:t>
            </a:r>
            <a:r>
              <a:rPr lang="it-IT" sz="28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INGLESE CORSI AVANZATI</a:t>
            </a:r>
          </a:p>
          <a:p>
            <a:pPr algn="ctr"/>
            <a:r>
              <a:rPr lang="it-IT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it-IT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CATERINA  NIC DHUBHAIN</a:t>
            </a:r>
          </a:p>
          <a:p>
            <a:pPr algn="ctr"/>
            <a:endParaRPr lang="it-IT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Il corso è pensato per chi  già ha una base di conoscenza della lingua. Si concentrerà sull'uso di frasi comuni e vocaboli </a:t>
            </a:r>
            <a:r>
              <a:rPr lang="it-IT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it-IT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uso quotidiano per raggiungere una certa competenza nella </a:t>
            </a:r>
            <a:r>
              <a:rPr lang="it-IT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conversazione.</a:t>
            </a:r>
            <a:endParaRPr lang="it-IT" sz="1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Lezioni a cadenza settimanale, mercoledì dalle 15.30 ALLE 17.30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25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580112" cy="37200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21" y="3588071"/>
            <a:ext cx="5733752" cy="32252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16016" y="-1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SESSUALITA’ E SALUTE SESSUALE</a:t>
            </a:r>
            <a:endParaRPr lang="it-IT" sz="2400" dirty="0">
              <a:solidFill>
                <a:srgbClr val="C00000"/>
              </a:solidFill>
            </a:endParaRPr>
          </a:p>
          <a:p>
            <a:pPr algn="ctr"/>
            <a:r>
              <a:rPr lang="it-IT" sz="2400" b="1" dirty="0">
                <a:solidFill>
                  <a:srgbClr val="C00000"/>
                </a:solidFill>
              </a:rPr>
              <a:t>VOGLIAMO PARLARNE?</a:t>
            </a:r>
            <a:endParaRPr lang="it-IT" sz="2400" dirty="0">
              <a:solidFill>
                <a:srgbClr val="C00000"/>
              </a:solidFill>
            </a:endParaRPr>
          </a:p>
          <a:p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FILIPPO LUCIANO </a:t>
            </a:r>
            <a:r>
              <a:rPr lang="it-IT" sz="2000" b="1" dirty="0">
                <a:solidFill>
                  <a:schemeClr val="bg1"/>
                </a:solidFill>
              </a:rPr>
              <a:t>VENUTO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5888" y="3264905"/>
            <a:ext cx="811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ARGOMENTI DI SESSUOLOGIA PER STARE AL PASSO CON LE GENERAZIONI DEL </a:t>
            </a:r>
            <a:r>
              <a:rPr lang="it-IT" b="1" dirty="0" smtClean="0">
                <a:solidFill>
                  <a:srgbClr val="7030A0"/>
                </a:solidFill>
              </a:rPr>
              <a:t>WEB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100" y="3720074"/>
            <a:ext cx="34255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 smtClean="0"/>
              <a:t>Partendo </a:t>
            </a:r>
            <a:r>
              <a:rPr lang="it-IT" dirty="0"/>
              <a:t>dall’anatomia e dalla fisiologia, cercheremo di analizzare i comportamenti e allargare le conoscenze a riguardo </a:t>
            </a:r>
            <a:r>
              <a:rPr lang="it-IT" dirty="0" smtClean="0"/>
              <a:t>di </a:t>
            </a:r>
            <a:r>
              <a:rPr lang="it-IT" dirty="0"/>
              <a:t>sesso, sessualità e </a:t>
            </a:r>
            <a:r>
              <a:rPr lang="it-IT" dirty="0" smtClean="0"/>
              <a:t>“salute sessuale</a:t>
            </a:r>
            <a:r>
              <a:rPr lang="it-IT" dirty="0"/>
              <a:t>”, fino ad addentrarci nell’utilizzo di </a:t>
            </a:r>
            <a:r>
              <a:rPr lang="it-IT" dirty="0" smtClean="0"/>
              <a:t>internet.</a:t>
            </a:r>
          </a:p>
          <a:p>
            <a:endParaRPr lang="it-IT" dirty="0"/>
          </a:p>
          <a:p>
            <a:pPr algn="ctr"/>
            <a:r>
              <a:rPr lang="it-IT" b="1" dirty="0" smtClean="0"/>
              <a:t>Lezioni di </a:t>
            </a:r>
            <a:r>
              <a:rPr lang="it-IT" b="1" dirty="0" err="1" smtClean="0"/>
              <a:t>mercoledi</a:t>
            </a:r>
            <a:endParaRPr lang="it-IT" b="1" dirty="0" smtClean="0"/>
          </a:p>
          <a:p>
            <a:pPr algn="ctr"/>
            <a:r>
              <a:rPr lang="it-IT" b="1" dirty="0" smtClean="0"/>
              <a:t> 10.30 – 12.00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5477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902" y="23660"/>
            <a:ext cx="9786453" cy="475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23081" y="1133356"/>
            <a:ext cx="377991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BALLI DI GRUPPO 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i="1" dirty="0">
                <a:solidFill>
                  <a:schemeClr val="bg1"/>
                </a:solidFill>
              </a:rPr>
              <a:t> </a:t>
            </a:r>
            <a:r>
              <a:rPr lang="it-IT" b="1" dirty="0" smtClean="0">
                <a:solidFill>
                  <a:schemeClr val="bg1"/>
                </a:solidFill>
              </a:rPr>
              <a:t>MARIA </a:t>
            </a:r>
            <a:r>
              <a:rPr lang="it-IT" b="1" dirty="0">
                <a:solidFill>
                  <a:schemeClr val="bg1"/>
                </a:solidFill>
              </a:rPr>
              <a:t>ROSA CATANZARO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IL </a:t>
            </a:r>
            <a:r>
              <a:rPr lang="it-IT" b="1" dirty="0">
                <a:solidFill>
                  <a:schemeClr val="bg1"/>
                </a:solidFill>
              </a:rPr>
              <a:t>BALLO, EMOZIONE SENZA </a:t>
            </a:r>
            <a:r>
              <a:rPr lang="it-IT" b="1" dirty="0" smtClean="0">
                <a:solidFill>
                  <a:schemeClr val="bg1"/>
                </a:solidFill>
              </a:rPr>
              <a:t>TEMPO</a:t>
            </a:r>
          </a:p>
          <a:p>
            <a:pPr algn="ctr"/>
            <a:endParaRPr lang="it-IT" b="1" i="1" u="sng" dirty="0">
              <a:solidFill>
                <a:schemeClr val="bg1"/>
              </a:solidFill>
            </a:endParaRPr>
          </a:p>
          <a:p>
            <a:pPr algn="ctr"/>
            <a:endParaRPr lang="it-IT" b="1" i="1" u="sng" dirty="0" smtClean="0">
              <a:solidFill>
                <a:schemeClr val="bg1"/>
              </a:solidFill>
            </a:endParaRPr>
          </a:p>
          <a:p>
            <a:pPr algn="ctr"/>
            <a:endParaRPr lang="it-IT" b="1" i="1" u="sng" dirty="0">
              <a:solidFill>
                <a:schemeClr val="bg1"/>
              </a:solidFill>
            </a:endParaRPr>
          </a:p>
          <a:p>
            <a:pPr algn="ctr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i="1" dirty="0">
                <a:solidFill>
                  <a:schemeClr val="bg1"/>
                </a:solidFill>
              </a:rPr>
              <a:t> </a:t>
            </a:r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dirty="0">
                <a:solidFill>
                  <a:schemeClr val="bg1"/>
                </a:solidFill>
              </a:rPr>
              <a:t>corso ha  l’obiettivo di far conoscere i balli di gruppo a titolo ludico creativo. Durante le lezioni ci si avvicinerà alla conoscenza dei balli di gruppo  e di primi passi di latino americano. </a:t>
            </a:r>
            <a:endParaRPr lang="it-IT" dirty="0" smtClean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a cadenza settimanale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smtClean="0"/>
              <a:t> lunedì  </a:t>
            </a:r>
            <a:r>
              <a:rPr lang="it-IT" b="1" dirty="0"/>
              <a:t>dalle </a:t>
            </a:r>
            <a:r>
              <a:rPr lang="it-IT" b="1" dirty="0" smtClean="0"/>
              <a:t>10,00 </a:t>
            </a:r>
            <a:r>
              <a:rPr lang="it-IT" b="1" dirty="0"/>
              <a:t>alle 11,00 (Auditorium Ex Centrale Termica)</a:t>
            </a:r>
            <a:endParaRPr lang="it-IT" dirty="0"/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666400" y="1166787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ARMONIA MENTE E CORPO 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i="1" dirty="0">
                <a:solidFill>
                  <a:schemeClr val="bg1"/>
                </a:solidFill>
              </a:rPr>
              <a:t>  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>
                <a:solidFill>
                  <a:schemeClr val="bg1"/>
                </a:solidFill>
              </a:rPr>
              <a:t>MARIA ROSA CATANZARO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INCONTRI DI MOVIMENTO DOLCE E RELAX</a:t>
            </a:r>
            <a:r>
              <a:rPr lang="it-IT" b="1" i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it-IT" b="1" i="1" dirty="0">
              <a:solidFill>
                <a:schemeClr val="bg1"/>
              </a:solidFill>
            </a:endParaRPr>
          </a:p>
          <a:p>
            <a:pPr algn="ctr"/>
            <a:endParaRPr lang="it-IT" b="1" i="1" u="sng" dirty="0" smtClean="0">
              <a:solidFill>
                <a:schemeClr val="bg1"/>
              </a:solidFill>
            </a:endParaRPr>
          </a:p>
          <a:p>
            <a:pPr algn="ctr"/>
            <a:endParaRPr lang="it-IT" b="1" i="1" u="sng" dirty="0">
              <a:solidFill>
                <a:schemeClr val="bg1"/>
              </a:solidFill>
            </a:endParaRPr>
          </a:p>
          <a:p>
            <a:pPr algn="ctr"/>
            <a:endParaRPr lang="it-IT" b="1" i="1" u="sng" dirty="0" smtClean="0">
              <a:solidFill>
                <a:schemeClr val="bg1"/>
              </a:solidFill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Condividere </a:t>
            </a:r>
            <a:r>
              <a:rPr lang="it-IT" dirty="0">
                <a:solidFill>
                  <a:schemeClr val="bg1"/>
                </a:solidFill>
              </a:rPr>
              <a:t>insieme un momento ludico, sereno e gioioso. </a:t>
            </a:r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dirty="0">
                <a:solidFill>
                  <a:schemeClr val="bg1"/>
                </a:solidFill>
              </a:rPr>
              <a:t>movimento </a:t>
            </a:r>
            <a:r>
              <a:rPr lang="it-IT" dirty="0" smtClean="0">
                <a:solidFill>
                  <a:schemeClr val="bg1"/>
                </a:solidFill>
              </a:rPr>
              <a:t>armonioso</a:t>
            </a:r>
          </a:p>
          <a:p>
            <a:pPr algn="ctr"/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del corpo sarà unito a una conversazione di tono conviviale che produrrà un rilassamento attivo di grande beneficio psicofisico. </a:t>
            </a:r>
            <a:endParaRPr lang="it-IT" dirty="0" smtClean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/>
              <a:t>Lezioni a cadenza settimanale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/>
              <a:t>lunedì  dalle 11,00 alle </a:t>
            </a:r>
            <a:r>
              <a:rPr lang="it-IT" b="1" dirty="0" smtClean="0"/>
              <a:t>12,00</a:t>
            </a:r>
          </a:p>
          <a:p>
            <a:pPr algn="ctr"/>
            <a:r>
              <a:rPr lang="it-IT" b="1" dirty="0" smtClean="0"/>
              <a:t>(</a:t>
            </a:r>
            <a:r>
              <a:rPr lang="it-IT" b="1" dirty="0"/>
              <a:t>Auditorium </a:t>
            </a:r>
            <a:r>
              <a:rPr lang="it-IT" b="1" dirty="0" smtClean="0"/>
              <a:t>Ex </a:t>
            </a:r>
            <a:r>
              <a:rPr lang="it-IT" b="1" dirty="0"/>
              <a:t>Centrale Termica)</a:t>
            </a:r>
            <a:endParaRPr lang="it-IT" dirty="0"/>
          </a:p>
          <a:p>
            <a:pPr algn="ctr"/>
            <a:r>
              <a:rPr lang="it-IT" b="1" dirty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1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740"/>
            <a:ext cx="6984777" cy="465651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396552" y="4658327"/>
            <a:ext cx="1055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EDUCAZIONE </a:t>
            </a:r>
            <a:r>
              <a:rPr lang="it-IT" sz="2800" b="1" dirty="0" smtClean="0">
                <a:solidFill>
                  <a:schemeClr val="bg1"/>
                </a:solidFill>
              </a:rPr>
              <a:t>ALIMENTARE</a:t>
            </a:r>
          </a:p>
          <a:p>
            <a:pPr algn="ctr"/>
            <a:endParaRPr lang="it-IT" sz="1000" dirty="0">
              <a:solidFill>
                <a:schemeClr val="bg1"/>
              </a:solidFill>
            </a:endParaRPr>
          </a:p>
          <a:p>
            <a:pPr algn="ctr"/>
            <a:r>
              <a:rPr lang="it-IT" b="1" i="1" dirty="0"/>
              <a:t> </a:t>
            </a:r>
            <a:r>
              <a:rPr lang="it-IT" b="1" dirty="0" smtClean="0"/>
              <a:t>ILARIA </a:t>
            </a:r>
            <a:r>
              <a:rPr lang="it-IT" b="1" dirty="0"/>
              <a:t>TRENTIN</a:t>
            </a:r>
            <a:endParaRPr lang="it-IT" dirty="0"/>
          </a:p>
          <a:p>
            <a:pPr algn="ctr"/>
            <a:r>
              <a:rPr lang="it-IT" b="1" dirty="0"/>
              <a:t> </a:t>
            </a:r>
            <a:r>
              <a:rPr lang="it-IT" dirty="0" smtClean="0"/>
              <a:t>Composizione </a:t>
            </a:r>
            <a:r>
              <a:rPr lang="it-IT" dirty="0"/>
              <a:t>degli alimenti che mettiamo in tavola e corretti abbinamenti</a:t>
            </a:r>
          </a:p>
          <a:p>
            <a:pPr algn="ctr"/>
            <a:r>
              <a:rPr lang="it-IT" dirty="0"/>
              <a:t>Impariamo a fare una buona spesa e a leggere le etichette degli alimenti</a:t>
            </a:r>
          </a:p>
          <a:p>
            <a:pPr algn="ctr"/>
            <a:r>
              <a:rPr lang="it-IT" dirty="0"/>
              <a:t>Prevenzione a tavola: parliamo di </a:t>
            </a:r>
            <a:r>
              <a:rPr lang="it-IT" dirty="0" err="1"/>
              <a:t>osteopenia</a:t>
            </a:r>
            <a:r>
              <a:rPr lang="it-IT" dirty="0"/>
              <a:t>/osteoporosi e </a:t>
            </a:r>
            <a:r>
              <a:rPr lang="it-IT" dirty="0" err="1"/>
              <a:t>sarcopenia</a:t>
            </a:r>
            <a:endParaRPr lang="it-IT" dirty="0"/>
          </a:p>
          <a:p>
            <a:pPr algn="ctr"/>
            <a:r>
              <a:rPr lang="it-IT" b="1" i="1" dirty="0"/>
              <a:t> </a:t>
            </a:r>
            <a:r>
              <a:rPr lang="it-IT" b="1" dirty="0" smtClean="0"/>
              <a:t>Tre </a:t>
            </a:r>
            <a:r>
              <a:rPr lang="it-IT" b="1" dirty="0"/>
              <a:t>incontri a cadenza settimanale, </a:t>
            </a:r>
            <a:r>
              <a:rPr lang="it-IT" b="1" dirty="0" err="1"/>
              <a:t>venerdi</a:t>
            </a:r>
            <a:r>
              <a:rPr lang="it-IT" b="1" dirty="0"/>
              <a:t>  dalle </a:t>
            </a:r>
            <a:r>
              <a:rPr lang="it-IT" b="1" dirty="0" smtClean="0"/>
              <a:t>9.30 </a:t>
            </a:r>
            <a:r>
              <a:rPr lang="it-IT" b="1" dirty="0"/>
              <a:t>alle </a:t>
            </a:r>
            <a:r>
              <a:rPr lang="it-IT" b="1" dirty="0" smtClean="0"/>
              <a:t>10.30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12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5" y="31153"/>
            <a:ext cx="6866843" cy="368587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" y="3861048"/>
            <a:ext cx="92525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STIMOLAZIONE </a:t>
            </a:r>
            <a:r>
              <a:rPr lang="it-IT" sz="2800" b="1" dirty="0">
                <a:solidFill>
                  <a:srgbClr val="FF0000"/>
                </a:solidFill>
              </a:rPr>
              <a:t>COGNITIVA</a:t>
            </a:r>
            <a:endParaRPr lang="it-IT" sz="2800" dirty="0">
              <a:solidFill>
                <a:srgbClr val="FF0000"/>
              </a:solidFill>
            </a:endParaRPr>
          </a:p>
          <a:p>
            <a:pPr algn="ctr"/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b="1" dirty="0"/>
              <a:t>TIZIANA CAVALLUCCI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  <a:p>
            <a:r>
              <a:rPr lang="it-IT" dirty="0"/>
              <a:t>Incontri di stimolazione cognitiva di gruppo. Come si fa esercizio fisico per mantenere in un buono stato i muscoli, la circolazione sanguigna, lo scheletro, così i piccoli acciacchi della memoria posso essere ritardati e tenuti sotto controllo da un valido esercizio cognitivo.</a:t>
            </a:r>
          </a:p>
          <a:p>
            <a:r>
              <a:rPr lang="it-IT" b="1" dirty="0"/>
              <a:t> </a:t>
            </a:r>
            <a:endParaRPr lang="it-IT" dirty="0"/>
          </a:p>
          <a:p>
            <a:pPr algn="ctr"/>
            <a:r>
              <a:rPr lang="it-IT" b="1" dirty="0"/>
              <a:t>Incontri  a cadenza settimanale, </a:t>
            </a:r>
            <a:r>
              <a:rPr lang="it-IT" b="1" dirty="0" err="1"/>
              <a:t>lunedi</a:t>
            </a:r>
            <a:r>
              <a:rPr lang="it-IT" b="1" dirty="0"/>
              <a:t> dalle 15,30 alle 17,00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3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" y="1"/>
            <a:ext cx="6303346" cy="35456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45633"/>
            <a:ext cx="6608873" cy="331236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180528" y="4165690"/>
            <a:ext cx="39604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smtClean="0">
                <a:solidFill>
                  <a:srgbClr val="7030A0"/>
                </a:solidFill>
              </a:rPr>
              <a:t>MOVIMENTI CONSAPEVOLI</a:t>
            </a:r>
            <a:endParaRPr lang="it-IT" sz="2400" dirty="0">
              <a:solidFill>
                <a:srgbClr val="7030A0"/>
              </a:solidFill>
            </a:endParaRPr>
          </a:p>
          <a:p>
            <a:pPr algn="ctr"/>
            <a:r>
              <a:rPr lang="it-IT" sz="2400" b="1" dirty="0">
                <a:solidFill>
                  <a:srgbClr val="7030A0"/>
                </a:solidFill>
              </a:rPr>
              <a:t>METODO FELDENKRAIS</a:t>
            </a:r>
            <a:endParaRPr lang="it-IT" sz="2400" dirty="0">
              <a:solidFill>
                <a:srgbClr val="7030A0"/>
              </a:solidFill>
            </a:endParaRP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TIZIANA CAVALLUCCI</a:t>
            </a:r>
          </a:p>
          <a:p>
            <a:pPr algn="ctr"/>
            <a:endParaRPr lang="it-IT" b="1" dirty="0"/>
          </a:p>
          <a:p>
            <a:pPr algn="ctr"/>
            <a:endParaRPr lang="it-IT" dirty="0"/>
          </a:p>
          <a:p>
            <a:pPr algn="ctr"/>
            <a:r>
              <a:rPr lang="it-IT" b="1" dirty="0"/>
              <a:t>Incontri a cadenza </a:t>
            </a:r>
            <a:r>
              <a:rPr lang="it-IT" b="1" dirty="0" smtClean="0"/>
              <a:t>settimanale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 err="1"/>
              <a:t>martedi</a:t>
            </a:r>
            <a:r>
              <a:rPr lang="it-IT" b="1" dirty="0"/>
              <a:t>  dalle 10,30 alle </a:t>
            </a:r>
            <a:r>
              <a:rPr lang="it-IT" b="1" dirty="0" smtClean="0"/>
              <a:t>12.00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30770" y="0"/>
            <a:ext cx="28803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Portare le persone a mettere attenzione a come stanno in piedi, come spostano il loro </a:t>
            </a:r>
            <a:r>
              <a:rPr lang="it-IT" dirty="0" smtClean="0">
                <a:solidFill>
                  <a:srgbClr val="002060"/>
                </a:solidFill>
              </a:rPr>
              <a:t>peso, </a:t>
            </a:r>
            <a:r>
              <a:rPr lang="it-IT" dirty="0">
                <a:solidFill>
                  <a:srgbClr val="002060"/>
                </a:solidFill>
              </a:rPr>
              <a:t>come coinvolgono il bacino, le anche, come partecipa il torace e la testa nel movimento del camminare e stare in piedi. Insomma, come ognuno di noi si organizza per muoversi nel mondo, nell’ambiente circostante.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44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192688" cy="41292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2466" y="116632"/>
            <a:ext cx="78430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GINNASTICA DOLCE (GYM &amp; MUSIC)</a:t>
            </a:r>
            <a:endParaRPr lang="it-IT" sz="2800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CARMELA ESPOSITO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i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67744" y="3606655"/>
            <a:ext cx="46359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Non è mai troppo Tardi per stare in Forma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83493" y="4514657"/>
            <a:ext cx="8604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Il corso ha il prezioso scopo di insegnare a svolgere autonomamente semplici ed efficaci esercizi di ginnastica quotidiana. Dedicarsi a questa pratica è sicuramente alla base della prevenzione dell’osteoporosi, delle malattie cardiovascolari, al controllo della glicemia e del sovrappeso. il piacere di muoversi unito al piacere della musica. Tutto questo aiuta ad invecchiare </a:t>
            </a:r>
            <a:r>
              <a:rPr lang="it-IT" dirty="0" smtClean="0"/>
              <a:t>bene.                                                                                                  </a:t>
            </a:r>
            <a:endParaRPr lang="it-IT" dirty="0"/>
          </a:p>
          <a:p>
            <a:pPr algn="ctr"/>
            <a:r>
              <a:rPr lang="it-IT" b="1" dirty="0"/>
              <a:t>Incontri  a cadenza settimanale</a:t>
            </a:r>
            <a:endParaRPr lang="it-IT" dirty="0"/>
          </a:p>
          <a:p>
            <a:pPr algn="ctr"/>
            <a:r>
              <a:rPr lang="it-IT" b="1" dirty="0"/>
              <a:t> </a:t>
            </a:r>
            <a:r>
              <a:rPr lang="it-IT" b="1" dirty="0" err="1"/>
              <a:t>giovedi</a:t>
            </a:r>
            <a:r>
              <a:rPr lang="it-IT" b="1" dirty="0"/>
              <a:t> (ottobre – dicembre) e </a:t>
            </a:r>
            <a:r>
              <a:rPr lang="it-IT" b="1" dirty="0" err="1"/>
              <a:t>mercoledi</a:t>
            </a:r>
            <a:r>
              <a:rPr lang="it-IT" b="1" dirty="0"/>
              <a:t> (febbraio – aprile), dalle 9.30 alle 10.30</a:t>
            </a:r>
            <a:endParaRPr lang="it-IT" dirty="0"/>
          </a:p>
          <a:p>
            <a:pPr algn="ctr"/>
            <a:r>
              <a:rPr lang="it-IT" b="1" dirty="0"/>
              <a:t> Auditorium Ex Centrale </a:t>
            </a:r>
            <a:r>
              <a:rPr lang="it-IT" b="1" dirty="0" smtClean="0"/>
              <a:t>Termica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30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024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39" y="3449198"/>
            <a:ext cx="5111925" cy="34088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4509120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2060"/>
                </a:solidFill>
              </a:rPr>
              <a:t>Il </a:t>
            </a:r>
            <a:r>
              <a:rPr lang="it-IT" dirty="0">
                <a:solidFill>
                  <a:srgbClr val="002060"/>
                </a:solidFill>
              </a:rPr>
              <a:t>corso è rivolto a coloro che vogliono avvicinarsi al computer. </a:t>
            </a:r>
            <a:r>
              <a:rPr lang="it-IT" dirty="0" smtClean="0">
                <a:solidFill>
                  <a:srgbClr val="002060"/>
                </a:solidFill>
              </a:rPr>
              <a:t>L’obiettivo </a:t>
            </a:r>
            <a:r>
              <a:rPr lang="it-IT" dirty="0">
                <a:solidFill>
                  <a:srgbClr val="002060"/>
                </a:solidFill>
              </a:rPr>
              <a:t>è fornire le basi necessarie per compiere i </a:t>
            </a:r>
            <a:r>
              <a:rPr lang="it-IT" dirty="0" smtClean="0">
                <a:solidFill>
                  <a:srgbClr val="002060"/>
                </a:solidFill>
              </a:rPr>
              <a:t>primi passi </a:t>
            </a:r>
            <a:r>
              <a:rPr lang="it-IT" dirty="0">
                <a:solidFill>
                  <a:srgbClr val="002060"/>
                </a:solidFill>
              </a:rPr>
              <a:t>con un computer, acquisendo confidenza sia con </a:t>
            </a:r>
            <a:r>
              <a:rPr lang="it-IT" dirty="0" smtClean="0">
                <a:solidFill>
                  <a:srgbClr val="002060"/>
                </a:solidFill>
              </a:rPr>
              <a:t>l’hardware sia </a:t>
            </a:r>
            <a:r>
              <a:rPr lang="it-IT" dirty="0">
                <a:solidFill>
                  <a:srgbClr val="002060"/>
                </a:solidFill>
              </a:rPr>
              <a:t>con il </a:t>
            </a:r>
            <a:r>
              <a:rPr lang="it-IT" dirty="0" smtClean="0">
                <a:solidFill>
                  <a:srgbClr val="002060"/>
                </a:solidFill>
              </a:rPr>
              <a:t>software. Indispensabile </a:t>
            </a:r>
            <a:r>
              <a:rPr lang="it-IT" dirty="0">
                <a:solidFill>
                  <a:srgbClr val="002060"/>
                </a:solidFill>
              </a:rPr>
              <a:t>avere il proprio computer portatile in ambiente </a:t>
            </a:r>
            <a:r>
              <a:rPr lang="it-IT" dirty="0" err="1">
                <a:solidFill>
                  <a:srgbClr val="002060"/>
                </a:solidFill>
              </a:rPr>
              <a:t>windows</a:t>
            </a:r>
            <a:r>
              <a:rPr lang="it-IT" dirty="0" smtClean="0">
                <a:solidFill>
                  <a:srgbClr val="002060"/>
                </a:solidFill>
              </a:rPr>
              <a:t>.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32040" y="0"/>
            <a:ext cx="44644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chemeClr val="accent5">
                    <a:lumMod val="50000"/>
                  </a:schemeClr>
                </a:solidFill>
              </a:rPr>
              <a:t>PRIMI </a:t>
            </a:r>
            <a:r>
              <a:rPr lang="it-IT" sz="2600" b="1" dirty="0">
                <a:solidFill>
                  <a:schemeClr val="accent5">
                    <a:lumMod val="50000"/>
                  </a:schemeClr>
                </a:solidFill>
              </a:rPr>
              <a:t>PASSI </a:t>
            </a:r>
            <a:r>
              <a:rPr lang="it-IT" sz="2600" b="1" dirty="0" smtClean="0">
                <a:solidFill>
                  <a:schemeClr val="accent5">
                    <a:lumMod val="50000"/>
                  </a:schemeClr>
                </a:solidFill>
              </a:rPr>
              <a:t>AL COMPUTER</a:t>
            </a:r>
            <a:endParaRPr lang="it-IT" sz="26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r>
              <a:rPr lang="it-IT" b="1" dirty="0" smtClean="0"/>
              <a:t>GIANLUCA </a:t>
            </a:r>
            <a:r>
              <a:rPr lang="it-IT" b="1" dirty="0"/>
              <a:t>BERTANI</a:t>
            </a:r>
            <a:endParaRPr lang="it-IT" dirty="0"/>
          </a:p>
          <a:p>
            <a:pPr algn="ctr"/>
            <a:r>
              <a:rPr lang="it-IT" b="1" dirty="0"/>
              <a:t> </a:t>
            </a:r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endParaRPr lang="it-IT" dirty="0"/>
          </a:p>
          <a:p>
            <a:pPr algn="ctr"/>
            <a:r>
              <a:rPr lang="it-IT" b="1" dirty="0"/>
              <a:t>Incontri a cadenza settimanale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err="1" smtClean="0"/>
              <a:t>martedi</a:t>
            </a:r>
            <a:r>
              <a:rPr lang="it-IT" b="1" dirty="0" smtClean="0"/>
              <a:t>  </a:t>
            </a:r>
            <a:r>
              <a:rPr lang="it-IT" b="1" dirty="0"/>
              <a:t>dalle 8.30 alle 10.00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676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31"/>
            <a:ext cx="4355977" cy="683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703618" y="6485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ACQUERELLO E TECNICHE PITTORICHE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/>
              <a:t>GASPARE </a:t>
            </a:r>
            <a:r>
              <a:rPr lang="it-IT" b="1" dirty="0"/>
              <a:t>CASSARO</a:t>
            </a:r>
            <a:endParaRPr lang="it-IT" dirty="0"/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bg1"/>
                </a:solidFill>
              </a:rPr>
              <a:t>ATELIER </a:t>
            </a:r>
            <a:r>
              <a:rPr lang="it-IT" sz="2000" b="1" dirty="0">
                <a:solidFill>
                  <a:schemeClr val="bg1"/>
                </a:solidFill>
              </a:rPr>
              <a:t>DI PITTURA: ACQUERELLO CON TECNICA MISTA, PITTURA SU STOFFA E CERAMICA A FREDDO</a:t>
            </a:r>
            <a:r>
              <a:rPr lang="it-IT" b="1" u="sng" dirty="0"/>
              <a:t>”</a:t>
            </a:r>
            <a:endParaRPr lang="it-IT" dirty="0"/>
          </a:p>
          <a:p>
            <a:pPr algn="ctr"/>
            <a:r>
              <a:rPr lang="it-IT" dirty="0"/>
              <a:t> </a:t>
            </a:r>
          </a:p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endParaRPr lang="it-IT" b="1" dirty="0" smtClean="0">
              <a:solidFill>
                <a:schemeClr val="bg1"/>
              </a:solidFill>
            </a:endParaRPr>
          </a:p>
          <a:p>
            <a:pPr algn="ctr"/>
            <a:endParaRPr lang="it-IT" b="1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Lezioni </a:t>
            </a:r>
            <a:r>
              <a:rPr lang="it-IT" b="1" dirty="0">
                <a:solidFill>
                  <a:schemeClr val="bg1"/>
                </a:solidFill>
              </a:rPr>
              <a:t>a cadenza settimanale</a:t>
            </a:r>
            <a:r>
              <a:rPr lang="it-IT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>
                <a:solidFill>
                  <a:schemeClr val="bg1"/>
                </a:solidFill>
              </a:rPr>
              <a:t>sabato  dalle 14,00 alle </a:t>
            </a:r>
            <a:r>
              <a:rPr lang="it-IT" b="1" dirty="0" smtClean="0">
                <a:solidFill>
                  <a:schemeClr val="bg1"/>
                </a:solidFill>
              </a:rPr>
              <a:t>16,00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056" y="20830"/>
            <a:ext cx="5604080" cy="683716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7504" y="2996953"/>
            <a:ext cx="4680520" cy="3396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6">
                    <a:lumMod val="50000"/>
                  </a:schemeClr>
                </a:solidFill>
              </a:rPr>
              <a:t>FUMETTO</a:t>
            </a:r>
            <a:endParaRPr lang="it-IT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b="1" dirty="0"/>
              <a:t>GASPARE CASSARO</a:t>
            </a:r>
            <a:endParaRPr lang="it-IT" dirty="0"/>
          </a:p>
          <a:p>
            <a:pPr algn="ctr"/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LE TECNICHE, GLI STILI, LA COMUNICAZIONE NEL FUMETTO:  ELEMENTI CHE IL DOCENTE SVILUPPERÀ CON I CORSISTI, AVVALENDOSI DELLA SUA ESPERIENZA INTERNAZIONALE 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  <a:t>DI 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</a:rPr>
              <a:t>ASSOLUTO 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  <a:t>LIVELLO.</a:t>
            </a:r>
            <a:endParaRPr lang="it-IT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Incontri 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a cadenza settimanale,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it-IT" b="1" dirty="0" err="1">
                <a:solidFill>
                  <a:schemeClr val="accent6">
                    <a:lumMod val="50000"/>
                  </a:schemeClr>
                </a:solidFill>
              </a:rPr>
              <a:t>mercoledi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  dalle 14.30 alle 16.30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2656"/>
            <a:ext cx="5400600" cy="35434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297"/>
            <a:ext cx="5686378" cy="450912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005064"/>
            <a:ext cx="9508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CORSO DI SUMINAGASHI</a:t>
            </a:r>
            <a:endParaRPr lang="it-IT" sz="2800" dirty="0">
              <a:solidFill>
                <a:schemeClr val="bg1"/>
              </a:solidFill>
            </a:endParaRPr>
          </a:p>
          <a:p>
            <a:pPr algn="ctr"/>
            <a:r>
              <a:rPr lang="it-IT" b="1" dirty="0"/>
              <a:t> </a:t>
            </a:r>
            <a:endParaRPr lang="it-IT" sz="1000" b="1" dirty="0" smtClean="0"/>
          </a:p>
          <a:p>
            <a:pPr algn="ctr"/>
            <a:r>
              <a:rPr lang="it-IT" b="1" dirty="0" smtClean="0"/>
              <a:t>IRMA </a:t>
            </a:r>
            <a:r>
              <a:rPr lang="it-IT" b="1" dirty="0"/>
              <a:t>FAVA</a:t>
            </a:r>
            <a:endParaRPr lang="it-IT" dirty="0"/>
          </a:p>
          <a:p>
            <a:r>
              <a:rPr lang="it-IT" b="1" dirty="0"/>
              <a:t>  </a:t>
            </a:r>
            <a:endParaRPr lang="it-IT" dirty="0"/>
          </a:p>
          <a:p>
            <a:r>
              <a:rPr lang="it-IT" dirty="0"/>
              <a:t>Il </a:t>
            </a:r>
            <a:r>
              <a:rPr lang="it-IT" dirty="0" err="1"/>
              <a:t>Suminagashi</a:t>
            </a:r>
            <a:r>
              <a:rPr lang="it-IT" dirty="0"/>
              <a:t> è un’antica arte giapponese di stampa su acqua, è </a:t>
            </a:r>
            <a:r>
              <a:rPr lang="it-IT" dirty="0" smtClean="0"/>
              <a:t>chiamato </a:t>
            </a:r>
            <a:r>
              <a:rPr lang="it-IT" dirty="0"/>
              <a:t>l’arte degli inchiostri fluttuanti. I suoi strumenti sono Il Sumi (pennello), l’inchiostro di china (in genere nero) e una vaschetta d’acqua. Se è vero che l’acqua ha una memoria, ha anche una </a:t>
            </a:r>
            <a:r>
              <a:rPr lang="it-IT" dirty="0" smtClean="0"/>
              <a:t>sensibilità.</a:t>
            </a:r>
          </a:p>
          <a:p>
            <a:endParaRPr lang="it-IT" dirty="0"/>
          </a:p>
          <a:p>
            <a:pPr algn="ctr"/>
            <a:r>
              <a:rPr lang="it-IT" b="1" dirty="0"/>
              <a:t> </a:t>
            </a:r>
            <a:r>
              <a:rPr lang="it-IT" b="1" dirty="0" smtClean="0"/>
              <a:t>Lezioni </a:t>
            </a:r>
            <a:r>
              <a:rPr lang="it-IT" b="1" dirty="0"/>
              <a:t>a cadenza settimanale, sabato  dalle 9.30 alle </a:t>
            </a:r>
            <a:r>
              <a:rPr lang="it-IT" b="1" dirty="0" smtClean="0"/>
              <a:t>11.00</a:t>
            </a:r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77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7"/>
            <a:ext cx="4602308" cy="569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28" y="0"/>
            <a:ext cx="4513956" cy="56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9352" y="0"/>
            <a:ext cx="447949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LAVORI </a:t>
            </a:r>
            <a:r>
              <a:rPr lang="it-IT" sz="2400" b="1" dirty="0">
                <a:solidFill>
                  <a:schemeClr val="bg1"/>
                </a:solidFill>
              </a:rPr>
              <a:t>CREATIVI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b="1" i="1" dirty="0">
                <a:solidFill>
                  <a:schemeClr val="bg1"/>
                </a:solidFill>
              </a:rPr>
              <a:t> </a:t>
            </a:r>
            <a:r>
              <a:rPr lang="it-IT" b="1" dirty="0" smtClean="0">
                <a:solidFill>
                  <a:schemeClr val="bg1"/>
                </a:solidFill>
              </a:rPr>
              <a:t>MILENA  </a:t>
            </a:r>
            <a:r>
              <a:rPr lang="it-IT" b="1" dirty="0">
                <a:solidFill>
                  <a:schemeClr val="bg1"/>
                </a:solidFill>
              </a:rPr>
              <a:t>TOSANA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Il laboratorio si inserisce nell'ambito di esperienze </a:t>
            </a:r>
            <a:r>
              <a:rPr lang="it-IT" dirty="0" smtClean="0">
                <a:solidFill>
                  <a:schemeClr val="bg1"/>
                </a:solidFill>
              </a:rPr>
              <a:t>manuali, </a:t>
            </a:r>
            <a:r>
              <a:rPr lang="it-IT" dirty="0">
                <a:solidFill>
                  <a:schemeClr val="bg1"/>
                </a:solidFill>
              </a:rPr>
              <a:t>ma ha il pregio di utilizzare quasi </a:t>
            </a:r>
            <a:r>
              <a:rPr lang="it-IT" dirty="0" smtClean="0">
                <a:solidFill>
                  <a:schemeClr val="bg1"/>
                </a:solidFill>
              </a:rPr>
              <a:t>totalmente</a:t>
            </a:r>
            <a:r>
              <a:rPr lang="it-IT" dirty="0">
                <a:solidFill>
                  <a:schemeClr val="bg1"/>
                </a:solidFill>
              </a:rPr>
              <a:t>, materiale di </a:t>
            </a:r>
            <a:r>
              <a:rPr lang="it-IT" dirty="0" smtClean="0">
                <a:solidFill>
                  <a:schemeClr val="bg1"/>
                </a:solidFill>
              </a:rPr>
              <a:t>recupero  </a:t>
            </a:r>
            <a:r>
              <a:rPr lang="it-IT" dirty="0">
                <a:solidFill>
                  <a:schemeClr val="bg1"/>
                </a:solidFill>
              </a:rPr>
              <a:t>per  stimolare la mente ad elaborare  soluzioni creative.</a:t>
            </a:r>
          </a:p>
          <a:p>
            <a:pPr algn="just"/>
            <a:r>
              <a:rPr lang="it-IT" b="1" dirty="0">
                <a:solidFill>
                  <a:schemeClr val="bg1"/>
                </a:solidFill>
              </a:rPr>
              <a:t>  </a:t>
            </a:r>
            <a:endParaRPr lang="it-IT" dirty="0">
              <a:solidFill>
                <a:schemeClr val="bg1"/>
              </a:solidFill>
            </a:endParaRPr>
          </a:p>
          <a:p>
            <a:pPr lvl="0" algn="just"/>
            <a:r>
              <a:rPr lang="it-IT" dirty="0">
                <a:solidFill>
                  <a:schemeClr val="bg1"/>
                </a:solidFill>
              </a:rPr>
              <a:t>Decorazioni natalizie: per creare una calda atmosfera</a:t>
            </a:r>
            <a:r>
              <a:rPr lang="it-IT" dirty="0" smtClean="0">
                <a:solidFill>
                  <a:schemeClr val="bg1"/>
                </a:solidFill>
              </a:rPr>
              <a:t>...</a:t>
            </a:r>
            <a:endParaRPr lang="it-IT" dirty="0">
              <a:solidFill>
                <a:schemeClr val="bg1"/>
              </a:solidFill>
            </a:endParaRPr>
          </a:p>
          <a:p>
            <a:pPr lvl="0" algn="just"/>
            <a:r>
              <a:rPr lang="it-IT" dirty="0">
                <a:solidFill>
                  <a:schemeClr val="bg1"/>
                </a:solidFill>
              </a:rPr>
              <a:t>Decorazioni pasquali: festa di primavera...</a:t>
            </a:r>
          </a:p>
          <a:p>
            <a:pPr algn="just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b="1" dirty="0" smtClean="0">
              <a:solidFill>
                <a:schemeClr val="bg1"/>
              </a:solidFill>
            </a:endParaRPr>
          </a:p>
          <a:p>
            <a:pPr algn="just"/>
            <a:endParaRPr lang="it-IT" b="1" dirty="0">
              <a:solidFill>
                <a:schemeClr val="bg1"/>
              </a:solidFill>
            </a:endParaRPr>
          </a:p>
          <a:p>
            <a:pPr algn="just"/>
            <a:endParaRPr lang="it-IT" b="1" dirty="0" smtClean="0">
              <a:solidFill>
                <a:schemeClr val="bg1"/>
              </a:solidFill>
            </a:endParaRPr>
          </a:p>
          <a:p>
            <a:pPr algn="just"/>
            <a:endParaRPr lang="it-IT" b="1" dirty="0" smtClean="0">
              <a:solidFill>
                <a:schemeClr val="bg1"/>
              </a:solidFill>
            </a:endParaRPr>
          </a:p>
          <a:p>
            <a:pPr algn="just"/>
            <a:endParaRPr lang="it-IT" b="1" dirty="0">
              <a:solidFill>
                <a:schemeClr val="bg1"/>
              </a:solidFill>
            </a:endParaRPr>
          </a:p>
          <a:p>
            <a:pPr algn="just"/>
            <a:endParaRPr lang="it-IT" b="1" dirty="0" smtClean="0">
              <a:solidFill>
                <a:schemeClr val="bg1"/>
              </a:solidFill>
            </a:endParaRPr>
          </a:p>
          <a:p>
            <a:pPr algn="just"/>
            <a:endParaRPr lang="it-IT" b="1" dirty="0">
              <a:solidFill>
                <a:schemeClr val="bg1"/>
              </a:solidFill>
            </a:endParaRPr>
          </a:p>
          <a:p>
            <a:pPr algn="just"/>
            <a:endParaRPr lang="it-IT" b="1" dirty="0" smtClean="0">
              <a:solidFill>
                <a:schemeClr val="bg1"/>
              </a:solidFill>
            </a:endParaRPr>
          </a:p>
          <a:p>
            <a:pPr algn="just"/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/>
              <a:t>Lezioni a cadenza settimanale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/>
              <a:t>martedì dalle ore </a:t>
            </a:r>
            <a:r>
              <a:rPr lang="it-IT" b="1" dirty="0" smtClean="0"/>
              <a:t>10,00 alle ore 12.00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01022" y="33977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DECORAZIONE DELLA  CASA 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 </a:t>
            </a:r>
            <a:r>
              <a:rPr lang="it-IT" b="1" dirty="0" smtClean="0">
                <a:solidFill>
                  <a:schemeClr val="bg1"/>
                </a:solidFill>
              </a:rPr>
              <a:t>ETTORINA </a:t>
            </a:r>
            <a:r>
              <a:rPr lang="it-IT" b="1" dirty="0">
                <a:solidFill>
                  <a:schemeClr val="bg1"/>
                </a:solidFill>
              </a:rPr>
              <a:t>BONACINA 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DECORAZIONI </a:t>
            </a:r>
            <a:r>
              <a:rPr lang="it-IT" b="1" dirty="0">
                <a:solidFill>
                  <a:schemeClr val="bg1"/>
                </a:solidFill>
              </a:rPr>
              <a:t>NATALIZIE PER LA </a:t>
            </a:r>
            <a:r>
              <a:rPr lang="it-IT" b="1" dirty="0" smtClean="0">
                <a:solidFill>
                  <a:schemeClr val="bg1"/>
                </a:solidFill>
              </a:rPr>
              <a:t>CASA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just"/>
            <a:r>
              <a:rPr lang="it-IT" dirty="0">
                <a:solidFill>
                  <a:schemeClr val="bg1"/>
                </a:solidFill>
              </a:rPr>
              <a:t>Il corso si propone di addobbare la casa per Natale. I temi possono variare a seconda delle necessità e delle capacità delle allieve</a:t>
            </a:r>
          </a:p>
          <a:p>
            <a:r>
              <a:rPr lang="it-IT" dirty="0">
                <a:solidFill>
                  <a:schemeClr val="bg1"/>
                </a:solidFill>
              </a:rPr>
              <a:t> 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                               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b="1" dirty="0" smtClean="0">
              <a:solidFill>
                <a:schemeClr val="bg1"/>
              </a:solidFill>
            </a:endParaRPr>
          </a:p>
          <a:p>
            <a:pPr algn="ctr"/>
            <a:r>
              <a:rPr lang="it-IT" b="1" dirty="0" smtClean="0"/>
              <a:t>Lezioni</a:t>
            </a:r>
            <a:r>
              <a:rPr lang="it-IT" b="1" dirty="0"/>
              <a:t>, a cadenza settimanale</a:t>
            </a:r>
            <a:r>
              <a:rPr lang="it-IT" b="1" dirty="0" smtClean="0"/>
              <a:t>,</a:t>
            </a:r>
          </a:p>
          <a:p>
            <a:pPr algn="ctr"/>
            <a:r>
              <a:rPr lang="it-IT" b="1" dirty="0" smtClean="0"/>
              <a:t> </a:t>
            </a:r>
            <a:r>
              <a:rPr lang="it-IT" b="1" dirty="0"/>
              <a:t>lunedì dalle ore 9,30 alle ore </a:t>
            </a:r>
            <a:r>
              <a:rPr lang="it-IT" b="1" dirty="0" smtClean="0"/>
              <a:t>11,00</a:t>
            </a:r>
            <a:r>
              <a:rPr lang="it-IT" b="1" dirty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096250" cy="37147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365104"/>
            <a:ext cx="932452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TEDESCO 1 – CORSO BASE</a:t>
            </a:r>
            <a:endParaRPr lang="it-IT" sz="2800" dirty="0">
              <a:solidFill>
                <a:srgbClr val="00B0F0"/>
              </a:solidFill>
            </a:endParaRPr>
          </a:p>
          <a:p>
            <a:pPr algn="ctr"/>
            <a:r>
              <a:rPr lang="it-IT" b="1" dirty="0" smtClean="0">
                <a:solidFill>
                  <a:prstClr val="black"/>
                </a:solidFill>
              </a:rPr>
              <a:t>LUIGI </a:t>
            </a:r>
            <a:r>
              <a:rPr lang="it-IT" b="1" dirty="0">
                <a:solidFill>
                  <a:prstClr val="black"/>
                </a:solidFill>
              </a:rPr>
              <a:t>ROSSI</a:t>
            </a:r>
          </a:p>
          <a:p>
            <a:r>
              <a:rPr lang="it-IT" b="1" dirty="0">
                <a:solidFill>
                  <a:prstClr val="black"/>
                </a:solidFill>
              </a:rPr>
              <a:t>  </a:t>
            </a:r>
          </a:p>
          <a:p>
            <a:r>
              <a:rPr lang="it-IT" dirty="0">
                <a:solidFill>
                  <a:prstClr val="black"/>
                </a:solidFill>
              </a:rPr>
              <a:t>Il corso è pensato per chi non ha una conoscenza della lingua. Si concentrerà sulla fonetica di base, si impareranno vocaboli di uso </a:t>
            </a:r>
            <a:r>
              <a:rPr lang="it-IT" dirty="0" smtClean="0">
                <a:solidFill>
                  <a:prstClr val="black"/>
                </a:solidFill>
              </a:rPr>
              <a:t>comune per </a:t>
            </a:r>
            <a:r>
              <a:rPr lang="it-IT" dirty="0">
                <a:solidFill>
                  <a:prstClr val="black"/>
                </a:solidFill>
              </a:rPr>
              <a:t>la costruzione di semplici frasi di uso comune. Si osserverà la lingua di tutti i giorni e si faranno cenni sulla cultura generale tedesca</a:t>
            </a:r>
            <a:r>
              <a:rPr lang="it-IT" dirty="0" smtClean="0">
                <a:solidFill>
                  <a:prstClr val="black"/>
                </a:solidFill>
              </a:rPr>
              <a:t>.</a:t>
            </a:r>
            <a:endParaRPr lang="it-IT" sz="1000" dirty="0" smtClean="0">
              <a:solidFill>
                <a:prstClr val="black"/>
              </a:solidFill>
            </a:endParaRPr>
          </a:p>
          <a:p>
            <a:r>
              <a:rPr lang="it-IT" b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Lezioni:  giovedì dalle </a:t>
            </a:r>
            <a:r>
              <a:rPr lang="it-IT" b="1" dirty="0" smtClean="0">
                <a:solidFill>
                  <a:prstClr val="black"/>
                </a:solidFill>
              </a:rPr>
              <a:t>14,30 </a:t>
            </a:r>
            <a:r>
              <a:rPr lang="it-IT" b="1" dirty="0">
                <a:solidFill>
                  <a:prstClr val="black"/>
                </a:solidFill>
              </a:rPr>
              <a:t>alle 16,00</a:t>
            </a:r>
          </a:p>
          <a:p>
            <a:pPr algn="ctr"/>
            <a:endParaRPr lang="it-IT" dirty="0">
              <a:solidFill>
                <a:prstClr val="black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" y="0"/>
            <a:ext cx="9116082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6615" y="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BAMBOLE DI PEZZA</a:t>
            </a:r>
          </a:p>
          <a:p>
            <a:pPr algn="ctr"/>
            <a:r>
              <a:rPr lang="it-IT" b="1" i="1" dirty="0">
                <a:solidFill>
                  <a:schemeClr val="bg1"/>
                </a:solidFill>
              </a:rPr>
              <a:t> </a:t>
            </a:r>
            <a:r>
              <a:rPr lang="it-IT" b="1" dirty="0" smtClean="0">
                <a:solidFill>
                  <a:schemeClr val="bg1"/>
                </a:solidFill>
              </a:rPr>
              <a:t>LUCIA </a:t>
            </a:r>
            <a:r>
              <a:rPr lang="it-IT" b="1" dirty="0">
                <a:solidFill>
                  <a:schemeClr val="bg1"/>
                </a:solidFill>
              </a:rPr>
              <a:t>CORRA'  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 IL </a:t>
            </a:r>
            <a:r>
              <a:rPr lang="it-IT" b="1" dirty="0">
                <a:solidFill>
                  <a:schemeClr val="bg1"/>
                </a:solidFill>
              </a:rPr>
              <a:t>FASCINO DELLA </a:t>
            </a:r>
            <a:r>
              <a:rPr lang="it-IT" b="1" dirty="0" smtClean="0">
                <a:solidFill>
                  <a:schemeClr val="bg1"/>
                </a:solidFill>
              </a:rPr>
              <a:t>SEMPLICITA</a:t>
            </a:r>
            <a:r>
              <a:rPr lang="it-IT" dirty="0" smtClean="0">
                <a:solidFill>
                  <a:schemeClr val="bg1"/>
                </a:solidFill>
              </a:rPr>
              <a:t>’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Il corso si propone la realizzazione di bambole di pezza e piccoli animali,  ed è dedicato a chi, avendo solo basilari nozioni di cucito, desidera realizzare originali oggetti, utilizzando materiali semplici e  di recupero, mettendo in gioco fantasia e creatività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b="1" dirty="0" smtClean="0"/>
              <a:t>Lezioni </a:t>
            </a:r>
            <a:r>
              <a:rPr lang="it-IT" b="1" dirty="0"/>
              <a:t>a cadenza settimanale, mercoledì dalle 10,00 alle  </a:t>
            </a:r>
            <a:r>
              <a:rPr lang="it-IT" b="1" dirty="0" smtClean="0"/>
              <a:t>12,00</a:t>
            </a:r>
            <a:endParaRPr lang="it-IT" b="1" dirty="0"/>
          </a:p>
        </p:txBody>
      </p:sp>
      <p:sp>
        <p:nvSpPr>
          <p:cNvPr id="8" name="Rettangolo 7"/>
          <p:cNvSpPr/>
          <p:nvPr/>
        </p:nvSpPr>
        <p:spPr>
          <a:xfrm>
            <a:off x="4585959" y="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CUCITO   </a:t>
            </a:r>
            <a:endParaRPr lang="it-IT" sz="2400" dirty="0">
              <a:solidFill>
                <a:schemeClr val="bg1"/>
              </a:solidFill>
            </a:endParaRPr>
          </a:p>
          <a:p>
            <a:pPr algn="ctr"/>
            <a:r>
              <a:rPr lang="it-IT" b="1" i="1" dirty="0">
                <a:solidFill>
                  <a:schemeClr val="bg1"/>
                </a:solidFill>
              </a:rPr>
              <a:t> </a:t>
            </a:r>
            <a:r>
              <a:rPr lang="it-IT" b="1" dirty="0" smtClean="0">
                <a:solidFill>
                  <a:schemeClr val="bg1"/>
                </a:solidFill>
              </a:rPr>
              <a:t>ANGELINA PECORIELLO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 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b="1" dirty="0" smtClean="0">
                <a:solidFill>
                  <a:schemeClr val="bg1"/>
                </a:solidFill>
              </a:rPr>
              <a:t>FORBICI</a:t>
            </a:r>
            <a:r>
              <a:rPr lang="it-IT" b="1" dirty="0">
                <a:solidFill>
                  <a:schemeClr val="bg1"/>
                </a:solidFill>
              </a:rPr>
              <a:t>, AGHI, </a:t>
            </a:r>
            <a:r>
              <a:rPr lang="it-IT" b="1" dirty="0" smtClean="0">
                <a:solidFill>
                  <a:schemeClr val="bg1"/>
                </a:solidFill>
              </a:rPr>
              <a:t>FILI: PICCOLO </a:t>
            </a:r>
            <a:r>
              <a:rPr lang="it-IT" b="1" dirty="0">
                <a:solidFill>
                  <a:schemeClr val="bg1"/>
                </a:solidFill>
              </a:rPr>
              <a:t>CORSO DI </a:t>
            </a:r>
            <a:r>
              <a:rPr lang="it-IT" b="1" dirty="0" smtClean="0">
                <a:solidFill>
                  <a:schemeClr val="bg1"/>
                </a:solidFill>
              </a:rPr>
              <a:t>CUCITO</a:t>
            </a:r>
          </a:p>
          <a:p>
            <a:pPr algn="just"/>
            <a:r>
              <a:rPr lang="it-IT" dirty="0">
                <a:solidFill>
                  <a:schemeClr val="bg1"/>
                </a:solidFill>
              </a:rPr>
              <a:t>Il corso si propone di avvicinare al cucito tutti coloro che desiderino eseguire quelle piccole e utili riparazioni e modifiche di capi o  cimentarsi nell'esecuzioni di semplici lavori che, oltre alla soddisfazione personale, risultino capi unici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endParaRPr lang="it-IT" dirty="0" smtClean="0"/>
          </a:p>
          <a:p>
            <a:endParaRPr lang="it-IT" dirty="0" smtClean="0"/>
          </a:p>
          <a:p>
            <a:pPr algn="ctr"/>
            <a:r>
              <a:rPr lang="it-IT" b="1" dirty="0"/>
              <a:t>Le lezioni si svolgeranno il giovedì dalle ore 10,00 alle ore 12,00 </a:t>
            </a:r>
            <a:r>
              <a:rPr lang="it-IT" b="1" dirty="0" smtClean="0"/>
              <a:t> 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-56489" y="4628008"/>
            <a:ext cx="91745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70C0"/>
                </a:solidFill>
              </a:rPr>
              <a:t>MAGLIA E UNCINETTO</a:t>
            </a:r>
          </a:p>
          <a:p>
            <a:pPr algn="ctr"/>
            <a:r>
              <a:rPr lang="it-IT" b="1" i="1" dirty="0"/>
              <a:t> </a:t>
            </a:r>
            <a:r>
              <a:rPr lang="it-IT" b="1" dirty="0" smtClean="0"/>
              <a:t>ISABELLA DIGIOVANNI </a:t>
            </a:r>
            <a:endParaRPr lang="it-IT" sz="1050" b="1" dirty="0" smtClean="0"/>
          </a:p>
          <a:p>
            <a:pPr algn="ctr"/>
            <a:endParaRPr lang="it-IT" dirty="0"/>
          </a:p>
          <a:p>
            <a:pPr algn="ctr"/>
            <a:r>
              <a:rPr lang="it-IT" b="1" dirty="0"/>
              <a:t> </a:t>
            </a:r>
            <a:r>
              <a:rPr lang="it-IT" b="1" dirty="0" smtClean="0">
                <a:solidFill>
                  <a:srgbClr val="0070C0"/>
                </a:solidFill>
              </a:rPr>
              <a:t>PUNTI </a:t>
            </a:r>
            <a:r>
              <a:rPr lang="it-IT" b="1" dirty="0">
                <a:solidFill>
                  <a:srgbClr val="0070C0"/>
                </a:solidFill>
              </a:rPr>
              <a:t>E SPUNTI: MILLE IDEE PER PICCOLI E GRANDI </a:t>
            </a:r>
            <a:r>
              <a:rPr lang="it-IT" b="1" dirty="0" smtClean="0">
                <a:solidFill>
                  <a:srgbClr val="0070C0"/>
                </a:solidFill>
              </a:rPr>
              <a:t>CAPOLAVORI,  </a:t>
            </a:r>
            <a:r>
              <a:rPr lang="it-IT" b="1" dirty="0">
                <a:solidFill>
                  <a:srgbClr val="0070C0"/>
                </a:solidFill>
              </a:rPr>
              <a:t>A MAGLIA E UNCINETTO</a:t>
            </a:r>
            <a:endParaRPr lang="it-IT" dirty="0">
              <a:solidFill>
                <a:srgbClr val="0070C0"/>
              </a:solidFill>
            </a:endParaRPr>
          </a:p>
          <a:p>
            <a:pPr algn="ctr"/>
            <a:r>
              <a:rPr lang="it-IT" dirty="0"/>
              <a:t> </a:t>
            </a:r>
            <a:r>
              <a:rPr lang="it-IT" dirty="0" smtClean="0"/>
              <a:t>Il </a:t>
            </a:r>
            <a:r>
              <a:rPr lang="it-IT" dirty="0"/>
              <a:t>corso è rivolto a chi ama lavorare ad uncinetto e non disdegna il lavoro a maglia; verranno presentati i vari passi della lavorazione di lane e cotoni con un insegnamento dalla A alla </a:t>
            </a:r>
            <a:r>
              <a:rPr lang="it-IT" dirty="0" smtClean="0"/>
              <a:t>Z.</a:t>
            </a:r>
          </a:p>
          <a:p>
            <a:pPr algn="ctr"/>
            <a:r>
              <a:rPr lang="it-IT" b="1" dirty="0" smtClean="0"/>
              <a:t>Lezioni  </a:t>
            </a:r>
            <a:r>
              <a:rPr lang="it-IT" b="1" dirty="0"/>
              <a:t>a cadenza settimanale, </a:t>
            </a:r>
            <a:r>
              <a:rPr lang="it-IT" b="1" dirty="0" smtClean="0"/>
              <a:t>martedì dalle </a:t>
            </a:r>
            <a:r>
              <a:rPr lang="it-IT" b="1" dirty="0"/>
              <a:t>16,30 </a:t>
            </a:r>
            <a:r>
              <a:rPr lang="it-IT" b="1" dirty="0" smtClean="0"/>
              <a:t>alle 18,30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0299"/>
            <a:ext cx="5472607" cy="520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15960" y="4457343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SCACCHI </a:t>
            </a:r>
            <a:r>
              <a:rPr lang="it-IT" sz="2400" b="1" dirty="0">
                <a:solidFill>
                  <a:srgbClr val="FFFF00"/>
                </a:solidFill>
              </a:rPr>
              <a:t>CORSO PROPEDEUTICO</a:t>
            </a:r>
            <a:endParaRPr lang="it-IT" sz="2400" dirty="0">
              <a:solidFill>
                <a:srgbClr val="FFFF00"/>
              </a:solidFill>
            </a:endParaRPr>
          </a:p>
          <a:p>
            <a:pPr algn="ctr"/>
            <a:r>
              <a:rPr lang="it-IT" b="1" i="1" dirty="0">
                <a:solidFill>
                  <a:prstClr val="black"/>
                </a:solidFill>
              </a:rPr>
              <a:t> </a:t>
            </a:r>
            <a:r>
              <a:rPr lang="it-IT" b="1" dirty="0" smtClean="0">
                <a:solidFill>
                  <a:prstClr val="white"/>
                </a:solidFill>
              </a:rPr>
              <a:t>DAVIDE ROZZONI</a:t>
            </a:r>
            <a:endParaRPr lang="it-IT" sz="1600" dirty="0" smtClean="0">
              <a:solidFill>
                <a:prstClr val="white"/>
              </a:solidFill>
            </a:endParaRPr>
          </a:p>
          <a:p>
            <a:pPr algn="ctr"/>
            <a:r>
              <a:rPr lang="it-IT" b="1" i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dirty="0" smtClean="0">
                <a:solidFill>
                  <a:prstClr val="black"/>
                </a:solidFill>
              </a:rPr>
              <a:t>Il </a:t>
            </a:r>
            <a:r>
              <a:rPr lang="it-IT" dirty="0">
                <a:solidFill>
                  <a:prstClr val="black"/>
                </a:solidFill>
              </a:rPr>
              <a:t>corso didattico, ed insieme di gioco </a:t>
            </a:r>
            <a:r>
              <a:rPr lang="it-IT" dirty="0" smtClean="0">
                <a:solidFill>
                  <a:prstClr val="black"/>
                </a:solidFill>
              </a:rPr>
              <a:t>attivo ed emozionante, </a:t>
            </a:r>
            <a:r>
              <a:rPr lang="it-IT" dirty="0">
                <a:solidFill>
                  <a:prstClr val="black"/>
                </a:solidFill>
              </a:rPr>
              <a:t>avrà la funzione di avvicinare le </a:t>
            </a:r>
            <a:r>
              <a:rPr lang="it-IT" dirty="0" smtClean="0">
                <a:solidFill>
                  <a:prstClr val="black"/>
                </a:solidFill>
              </a:rPr>
              <a:t>persone all’affascinante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e coinvolgente </a:t>
            </a:r>
            <a:r>
              <a:rPr lang="it-IT" dirty="0">
                <a:solidFill>
                  <a:prstClr val="black"/>
                </a:solidFill>
              </a:rPr>
              <a:t>mondo degli scacchi</a:t>
            </a:r>
            <a:r>
              <a:rPr lang="it-IT" b="1" dirty="0" smtClean="0">
                <a:solidFill>
                  <a:prstClr val="black"/>
                </a:solidFill>
              </a:rPr>
              <a:t>.</a:t>
            </a:r>
            <a:endParaRPr lang="it-IT" sz="1050" b="1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b="1" dirty="0" smtClean="0">
                <a:solidFill>
                  <a:prstClr val="black"/>
                </a:solidFill>
              </a:rPr>
              <a:t>Dieci  </a:t>
            </a:r>
            <a:r>
              <a:rPr lang="it-IT" b="1" dirty="0">
                <a:solidFill>
                  <a:prstClr val="black"/>
                </a:solidFill>
              </a:rPr>
              <a:t>i</a:t>
            </a:r>
            <a:r>
              <a:rPr lang="it-IT" b="1" dirty="0" smtClean="0">
                <a:solidFill>
                  <a:prstClr val="black"/>
                </a:solidFill>
              </a:rPr>
              <a:t>ncontri a cadenza settimanale, il </a:t>
            </a:r>
            <a:r>
              <a:rPr lang="it-IT" b="1" dirty="0" err="1" smtClean="0">
                <a:solidFill>
                  <a:prstClr val="black"/>
                </a:solidFill>
              </a:rPr>
              <a:t>giovedi</a:t>
            </a:r>
            <a:r>
              <a:rPr lang="it-IT" b="1" dirty="0" smtClean="0">
                <a:solidFill>
                  <a:prstClr val="black"/>
                </a:solidFill>
              </a:rPr>
              <a:t> dalle ore 10.30 alle ore 12.00</a:t>
            </a:r>
            <a:endParaRPr lang="it-IT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5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572000" y="3531334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prstClr val="white"/>
                </a:solidFill>
              </a:rPr>
              <a:t>    </a:t>
            </a:r>
            <a:r>
              <a:rPr lang="it-IT" sz="2400" b="1" dirty="0" smtClean="0">
                <a:solidFill>
                  <a:srgbClr val="0070C0"/>
                </a:solidFill>
              </a:rPr>
              <a:t>ERBE </a:t>
            </a:r>
            <a:r>
              <a:rPr lang="it-IT" sz="2400" b="1" dirty="0">
                <a:solidFill>
                  <a:srgbClr val="0070C0"/>
                </a:solidFill>
              </a:rPr>
              <a:t>AROMATICHE E FIORI</a:t>
            </a:r>
            <a:endParaRPr lang="it-IT" sz="2400" dirty="0">
              <a:solidFill>
                <a:srgbClr val="0070C0"/>
              </a:solidFill>
            </a:endParaRPr>
          </a:p>
          <a:p>
            <a:pPr algn="ctr"/>
            <a:r>
              <a:rPr lang="it-IT" sz="2400" dirty="0">
                <a:solidFill>
                  <a:prstClr val="black"/>
                </a:solidFill>
              </a:rPr>
              <a:t> </a:t>
            </a:r>
            <a:r>
              <a:rPr lang="it-IT" sz="2400" dirty="0" smtClean="0">
                <a:solidFill>
                  <a:prstClr val="black"/>
                </a:solidFill>
              </a:rPr>
              <a:t> </a:t>
            </a:r>
            <a:r>
              <a:rPr lang="it-IT" b="1" dirty="0" smtClean="0">
                <a:solidFill>
                  <a:prstClr val="black"/>
                </a:solidFill>
              </a:rPr>
              <a:t>IRMA </a:t>
            </a:r>
            <a:r>
              <a:rPr lang="it-IT" b="1" dirty="0">
                <a:solidFill>
                  <a:prstClr val="black"/>
                </a:solidFill>
              </a:rPr>
              <a:t>FAVA, ROSARIA PARCO</a:t>
            </a:r>
            <a:r>
              <a:rPr lang="it-IT" b="1" i="1" dirty="0">
                <a:solidFill>
                  <a:prstClr val="black"/>
                </a:solidFill>
              </a:rPr>
              <a:t> 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b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pPr algn="just"/>
            <a:r>
              <a:rPr lang="it-IT" dirty="0" smtClean="0">
                <a:solidFill>
                  <a:prstClr val="black"/>
                </a:solidFill>
              </a:rPr>
              <a:t>Gli </a:t>
            </a:r>
            <a:r>
              <a:rPr lang="it-IT" dirty="0">
                <a:solidFill>
                  <a:prstClr val="black"/>
                </a:solidFill>
              </a:rPr>
              <a:t>incontri, avranno infatti, lo scopo di curare alcuni spazi dell'Orto Didattico dell'Accademia, destinati alle erbe </a:t>
            </a:r>
            <a:r>
              <a:rPr lang="it-IT" dirty="0" smtClean="0">
                <a:solidFill>
                  <a:prstClr val="black"/>
                </a:solidFill>
              </a:rPr>
              <a:t>aromatiche, e </a:t>
            </a:r>
            <a:r>
              <a:rPr lang="it-IT" dirty="0">
                <a:solidFill>
                  <a:prstClr val="black"/>
                </a:solidFill>
              </a:rPr>
              <a:t>di </a:t>
            </a:r>
            <a:r>
              <a:rPr lang="it-IT" dirty="0" smtClean="0">
                <a:solidFill>
                  <a:prstClr val="black"/>
                </a:solidFill>
              </a:rPr>
              <a:t>dedicare ulteriori </a:t>
            </a:r>
            <a:r>
              <a:rPr lang="it-IT" dirty="0">
                <a:solidFill>
                  <a:prstClr val="black"/>
                </a:solidFill>
              </a:rPr>
              <a:t>spazi alla piantumazione di bulbi e alla coltivazione di fiori.</a:t>
            </a:r>
          </a:p>
          <a:p>
            <a:r>
              <a:rPr lang="it-IT" b="1" dirty="0">
                <a:solidFill>
                  <a:prstClr val="black"/>
                </a:solidFill>
              </a:rPr>
              <a:t>   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Gli interessati </a:t>
            </a:r>
            <a:r>
              <a:rPr lang="it-IT" b="1" dirty="0" smtClean="0">
                <a:solidFill>
                  <a:prstClr val="black"/>
                </a:solidFill>
              </a:rPr>
              <a:t>concorderanno i </a:t>
            </a:r>
            <a:r>
              <a:rPr lang="it-IT" b="1" dirty="0">
                <a:solidFill>
                  <a:prstClr val="black"/>
                </a:solidFill>
              </a:rPr>
              <a:t>giorni e gli </a:t>
            </a:r>
            <a:r>
              <a:rPr lang="it-IT" b="1" dirty="0" smtClean="0">
                <a:solidFill>
                  <a:prstClr val="black"/>
                </a:solidFill>
              </a:rPr>
              <a:t>orari con </a:t>
            </a:r>
            <a:r>
              <a:rPr lang="it-IT" b="1" dirty="0">
                <a:solidFill>
                  <a:prstClr val="black"/>
                </a:solidFill>
              </a:rPr>
              <a:t>le </a:t>
            </a:r>
            <a:r>
              <a:rPr lang="it-IT" b="1" dirty="0" smtClean="0">
                <a:solidFill>
                  <a:prstClr val="black"/>
                </a:solidFill>
              </a:rPr>
              <a:t>responsabili</a:t>
            </a:r>
            <a:r>
              <a:rPr lang="it-IT" b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2"/>
            <a:ext cx="6444209" cy="353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7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99392"/>
            <a:ext cx="11491888" cy="54990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47664" y="4941168"/>
            <a:ext cx="61926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SPAZIO RELAZIONALE DEGLI ASSOCIATI</a:t>
            </a:r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r>
              <a:rPr lang="it-IT" b="1" dirty="0" smtClean="0"/>
              <a:t>Cadenza quindicinale, </a:t>
            </a:r>
            <a:r>
              <a:rPr lang="it-IT" b="1" dirty="0" err="1" smtClean="0"/>
              <a:t>lunedi</a:t>
            </a:r>
            <a:r>
              <a:rPr lang="it-IT" b="1" dirty="0" smtClean="0"/>
              <a:t> dalle ore 17.00 alle ore 18.30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22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4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2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096250" cy="37147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365104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F0"/>
                </a:solidFill>
              </a:rPr>
              <a:t>TEDESCO </a:t>
            </a:r>
            <a:r>
              <a:rPr lang="it-IT" sz="2800" b="1" dirty="0" smtClean="0">
                <a:solidFill>
                  <a:srgbClr val="00B0F0"/>
                </a:solidFill>
              </a:rPr>
              <a:t> 2 </a:t>
            </a:r>
            <a:r>
              <a:rPr lang="it-IT" sz="2800" b="1" dirty="0">
                <a:solidFill>
                  <a:srgbClr val="00B0F0"/>
                </a:solidFill>
              </a:rPr>
              <a:t>– CORSO </a:t>
            </a:r>
            <a:r>
              <a:rPr lang="it-IT" sz="2800" b="1" dirty="0" smtClean="0">
                <a:solidFill>
                  <a:srgbClr val="00B0F0"/>
                </a:solidFill>
              </a:rPr>
              <a:t>AVANZATO</a:t>
            </a: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LUIGI ROSSI</a:t>
            </a:r>
          </a:p>
          <a:p>
            <a:pPr algn="ctr"/>
            <a:endParaRPr lang="it-IT" dirty="0">
              <a:solidFill>
                <a:srgbClr val="00B0F0"/>
              </a:solidFill>
            </a:endParaRPr>
          </a:p>
          <a:p>
            <a:pPr algn="ctr"/>
            <a:r>
              <a:rPr lang="it-IT" sz="1000" b="1" dirty="0">
                <a:solidFill>
                  <a:srgbClr val="00B0F0"/>
                </a:solidFill>
              </a:rPr>
              <a:t> </a:t>
            </a:r>
            <a:r>
              <a:rPr lang="it-IT" dirty="0" smtClean="0">
                <a:solidFill>
                  <a:prstClr val="black"/>
                </a:solidFill>
              </a:rPr>
              <a:t>Il </a:t>
            </a:r>
            <a:r>
              <a:rPr lang="it-IT" dirty="0">
                <a:solidFill>
                  <a:prstClr val="black"/>
                </a:solidFill>
              </a:rPr>
              <a:t>corso è pensato per chi ha già  una base di conoscenza della lingua. Approfondimento delle conoscenze acquisite e comprensione di testi attraverso letture; verranno facilitati esercizi di conversazione. Cultura generale: la Germania della letteratura e della musica.</a:t>
            </a:r>
          </a:p>
          <a:p>
            <a:r>
              <a:rPr lang="it-IT" b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</a:rPr>
              <a:t>Lezioni:  giovedì dalle </a:t>
            </a:r>
            <a:r>
              <a:rPr lang="it-IT" b="1" dirty="0" smtClean="0">
                <a:solidFill>
                  <a:prstClr val="black"/>
                </a:solidFill>
              </a:rPr>
              <a:t>16.00 </a:t>
            </a:r>
            <a:r>
              <a:rPr lang="it-IT" b="1" dirty="0">
                <a:solidFill>
                  <a:prstClr val="black"/>
                </a:solidFill>
              </a:rPr>
              <a:t>alle </a:t>
            </a:r>
            <a:r>
              <a:rPr lang="it-IT" b="1" dirty="0" smtClean="0">
                <a:solidFill>
                  <a:prstClr val="black"/>
                </a:solidFill>
              </a:rPr>
              <a:t>17.30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1836" y="-34393"/>
            <a:ext cx="8964488" cy="294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</a:rPr>
              <a:t>INGLESE   CONVERSAZIONE </a:t>
            </a:r>
            <a:r>
              <a:rPr lang="it-IT" sz="2800" b="1" dirty="0" smtClean="0">
                <a:solidFill>
                  <a:srgbClr val="0070C0"/>
                </a:solidFill>
              </a:rPr>
              <a:t> A</a:t>
            </a:r>
            <a:r>
              <a:rPr lang="it-IT" sz="2400" b="1" u="sng" dirty="0" smtClean="0">
                <a:solidFill>
                  <a:srgbClr val="0070C0"/>
                </a:solidFill>
              </a:rPr>
              <a:t> </a:t>
            </a:r>
            <a:endParaRPr lang="it-IT" sz="2400" dirty="0">
              <a:solidFill>
                <a:srgbClr val="0070C0"/>
              </a:solidFill>
            </a:endParaRPr>
          </a:p>
          <a:p>
            <a:pPr algn="ctr"/>
            <a:r>
              <a:rPr lang="it-IT" sz="1050" b="1" i="1" dirty="0">
                <a:solidFill>
                  <a:srgbClr val="0070C0"/>
                </a:solidFill>
              </a:rPr>
              <a:t> </a:t>
            </a:r>
            <a:endParaRPr lang="it-IT" sz="1050" dirty="0">
              <a:solidFill>
                <a:srgbClr val="0070C0"/>
              </a:solidFill>
            </a:endParaRPr>
          </a:p>
          <a:p>
            <a:pPr algn="ctr"/>
            <a:r>
              <a:rPr lang="it-IT" b="1" i="1" dirty="0">
                <a:solidFill>
                  <a:prstClr val="black"/>
                </a:solidFill>
              </a:rPr>
              <a:t> </a:t>
            </a:r>
            <a:r>
              <a:rPr lang="it-IT" b="1" dirty="0" smtClean="0">
                <a:solidFill>
                  <a:prstClr val="black"/>
                </a:solidFill>
              </a:rPr>
              <a:t>GIANNA </a:t>
            </a:r>
            <a:r>
              <a:rPr lang="it-IT" b="1" dirty="0">
                <a:solidFill>
                  <a:prstClr val="black"/>
                </a:solidFill>
              </a:rPr>
              <a:t>GIANNITTO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sz="1050" b="1" dirty="0">
                <a:solidFill>
                  <a:prstClr val="black"/>
                </a:solidFill>
              </a:rPr>
              <a:t> </a:t>
            </a:r>
            <a:endParaRPr lang="it-IT" sz="1050" dirty="0">
              <a:solidFill>
                <a:prstClr val="black"/>
              </a:solidFill>
            </a:endParaRPr>
          </a:p>
          <a:p>
            <a:pPr algn="ctr"/>
            <a:r>
              <a:rPr lang="it-IT" b="1" dirty="0" smtClean="0">
                <a:solidFill>
                  <a:prstClr val="black"/>
                </a:solidFill>
              </a:rPr>
              <a:t>“ATTIVARE L'INGLESE COMUNICATIVO</a:t>
            </a:r>
            <a:r>
              <a:rPr lang="it-IT" b="1" dirty="0">
                <a:solidFill>
                  <a:prstClr val="black"/>
                </a:solidFill>
              </a:rPr>
              <a:t>”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sz="1050" b="1" dirty="0">
                <a:solidFill>
                  <a:prstClr val="black"/>
                </a:solidFill>
              </a:rPr>
              <a:t> </a:t>
            </a:r>
            <a:endParaRPr lang="it-IT" sz="1050" dirty="0">
              <a:solidFill>
                <a:prstClr val="black"/>
              </a:solidFill>
            </a:endParaRPr>
          </a:p>
          <a:p>
            <a:pPr algn="just"/>
            <a:r>
              <a:rPr lang="it-IT" dirty="0">
                <a:solidFill>
                  <a:prstClr val="black"/>
                </a:solidFill>
              </a:rPr>
              <a:t>Il corso si rivolge a chi ha già conoscenze di base consolidate e </a:t>
            </a:r>
            <a:r>
              <a:rPr lang="it-IT" dirty="0" smtClean="0">
                <a:solidFill>
                  <a:prstClr val="black"/>
                </a:solidFill>
              </a:rPr>
              <a:t>abbia </a:t>
            </a:r>
            <a:r>
              <a:rPr lang="it-IT" dirty="0">
                <a:solidFill>
                  <a:prstClr val="black"/>
                </a:solidFill>
              </a:rPr>
              <a:t>frequentato, </a:t>
            </a:r>
            <a:r>
              <a:rPr lang="it-IT" dirty="0" smtClean="0">
                <a:solidFill>
                  <a:prstClr val="black"/>
                </a:solidFill>
              </a:rPr>
              <a:t>produttivamente, un  </a:t>
            </a:r>
            <a:r>
              <a:rPr lang="it-IT" dirty="0">
                <a:solidFill>
                  <a:prstClr val="black"/>
                </a:solidFill>
              </a:rPr>
              <a:t>corso di  livello avanzato, ma necessita  </a:t>
            </a:r>
            <a:r>
              <a:rPr lang="it-IT" dirty="0" smtClean="0">
                <a:solidFill>
                  <a:prstClr val="black"/>
                </a:solidFill>
              </a:rPr>
              <a:t>di </a:t>
            </a:r>
            <a:r>
              <a:rPr lang="it-IT" dirty="0">
                <a:solidFill>
                  <a:prstClr val="black"/>
                </a:solidFill>
              </a:rPr>
              <a:t>un approfondimento dell'uso dei vocaboli, lessico e </a:t>
            </a:r>
            <a:r>
              <a:rPr lang="it-IT" dirty="0" smtClean="0">
                <a:solidFill>
                  <a:prstClr val="black"/>
                </a:solidFill>
              </a:rPr>
              <a:t>conversazione. Alla fine i corsisti saranno in grado di sostenere </a:t>
            </a:r>
            <a:r>
              <a:rPr lang="it-IT" dirty="0">
                <a:solidFill>
                  <a:prstClr val="black"/>
                </a:solidFill>
              </a:rPr>
              <a:t>conversazioni in situazioni di vita </a:t>
            </a:r>
            <a:r>
              <a:rPr lang="it-IT" dirty="0" smtClean="0">
                <a:solidFill>
                  <a:prstClr val="black"/>
                </a:solidFill>
              </a:rPr>
              <a:t>reale. </a:t>
            </a:r>
            <a:r>
              <a:rPr lang="it-IT" dirty="0">
                <a:solidFill>
                  <a:prstClr val="black"/>
                </a:solidFill>
              </a:rPr>
              <a:t>Può frequentare il corso chi </a:t>
            </a:r>
            <a:r>
              <a:rPr lang="it-IT" dirty="0" smtClean="0">
                <a:solidFill>
                  <a:prstClr val="black"/>
                </a:solidFill>
              </a:rPr>
              <a:t>ha </a:t>
            </a:r>
            <a:r>
              <a:rPr lang="it-IT" dirty="0">
                <a:solidFill>
                  <a:prstClr val="black"/>
                </a:solidFill>
              </a:rPr>
              <a:t>un livello di conoscenza della lingua 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b="1" dirty="0" smtClean="0">
                <a:solidFill>
                  <a:prstClr val="black"/>
                </a:solidFill>
              </a:rPr>
              <a:t>B1</a:t>
            </a:r>
            <a:r>
              <a:rPr lang="it-IT" dirty="0" smtClean="0">
                <a:solidFill>
                  <a:prstClr val="black"/>
                </a:solidFill>
              </a:rPr>
              <a:t>.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           </a:t>
            </a:r>
            <a:r>
              <a:rPr lang="it-IT" b="1" dirty="0" smtClean="0">
                <a:solidFill>
                  <a:prstClr val="black"/>
                </a:solidFill>
              </a:rPr>
              <a:t>Lezioni: </a:t>
            </a:r>
            <a:r>
              <a:rPr lang="it-IT" b="1" dirty="0">
                <a:solidFill>
                  <a:prstClr val="black"/>
                </a:solidFill>
              </a:rPr>
              <a:t>martedì dalle 14,30 alle </a:t>
            </a:r>
            <a:r>
              <a:rPr lang="it-IT" b="1" dirty="0" smtClean="0">
                <a:solidFill>
                  <a:prstClr val="black"/>
                </a:solidFill>
              </a:rPr>
              <a:t>16,00  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5124" name="Picture 4" descr="Conversazioni in ingl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52749"/>
            <a:ext cx="70294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3258" y="0"/>
            <a:ext cx="896448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</a:rPr>
              <a:t>INGLESE   CONVERSAZIONE </a:t>
            </a:r>
            <a:r>
              <a:rPr lang="it-IT" sz="2800" b="1" dirty="0" smtClean="0">
                <a:solidFill>
                  <a:srgbClr val="0070C0"/>
                </a:solidFill>
              </a:rPr>
              <a:t> B </a:t>
            </a:r>
            <a:endParaRPr lang="it-IT" sz="2800" dirty="0">
              <a:solidFill>
                <a:srgbClr val="0070C0"/>
              </a:solidFill>
            </a:endParaRPr>
          </a:p>
          <a:p>
            <a:pPr algn="ctr"/>
            <a:r>
              <a:rPr lang="it-IT" sz="2800" b="1" i="1" dirty="0">
                <a:solidFill>
                  <a:srgbClr val="0070C0"/>
                </a:solidFill>
              </a:rPr>
              <a:t> </a:t>
            </a:r>
            <a:r>
              <a:rPr lang="it-IT" b="1" i="1" dirty="0">
                <a:solidFill>
                  <a:prstClr val="black"/>
                </a:solidFill>
              </a:rPr>
              <a:t> </a:t>
            </a:r>
            <a:r>
              <a:rPr lang="it-IT" b="1" dirty="0" smtClean="0">
                <a:solidFill>
                  <a:prstClr val="black"/>
                </a:solidFill>
              </a:rPr>
              <a:t>ELISABETTA GIOVINE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b="1" dirty="0">
                <a:solidFill>
                  <a:prstClr val="black"/>
                </a:solidFill>
              </a:rPr>
              <a:t> 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b="1" dirty="0" smtClean="0">
                <a:solidFill>
                  <a:prstClr val="black"/>
                </a:solidFill>
              </a:rPr>
              <a:t>“ATTIVARE L'INGLESE COMUNICATIVO</a:t>
            </a:r>
            <a:r>
              <a:rPr lang="it-IT" b="1" dirty="0">
                <a:solidFill>
                  <a:prstClr val="black"/>
                </a:solidFill>
              </a:rPr>
              <a:t>”</a:t>
            </a:r>
            <a:endParaRPr lang="it-IT" dirty="0">
              <a:solidFill>
                <a:prstClr val="black"/>
              </a:solidFill>
            </a:endParaRPr>
          </a:p>
          <a:p>
            <a:pPr algn="ctr"/>
            <a:r>
              <a:rPr lang="it-IT" sz="1050" b="1" dirty="0">
                <a:solidFill>
                  <a:prstClr val="black"/>
                </a:solidFill>
              </a:rPr>
              <a:t> </a:t>
            </a:r>
            <a:r>
              <a:rPr lang="it-IT" dirty="0" smtClean="0">
                <a:solidFill>
                  <a:prstClr val="black"/>
                </a:solidFill>
              </a:rPr>
              <a:t>Il </a:t>
            </a:r>
            <a:r>
              <a:rPr lang="it-IT" dirty="0">
                <a:solidFill>
                  <a:prstClr val="black"/>
                </a:solidFill>
              </a:rPr>
              <a:t>corso si rivolge a chi ha c</a:t>
            </a:r>
            <a:r>
              <a:rPr lang="it-IT" dirty="0" smtClean="0">
                <a:solidFill>
                  <a:prstClr val="black"/>
                </a:solidFill>
              </a:rPr>
              <a:t>onoscenze </a:t>
            </a:r>
            <a:r>
              <a:rPr lang="it-IT" dirty="0">
                <a:solidFill>
                  <a:prstClr val="black"/>
                </a:solidFill>
              </a:rPr>
              <a:t>di </a:t>
            </a:r>
            <a:r>
              <a:rPr lang="it-IT" dirty="0" smtClean="0">
                <a:solidFill>
                  <a:prstClr val="black"/>
                </a:solidFill>
              </a:rPr>
              <a:t>base (livello </a:t>
            </a:r>
            <a:r>
              <a:rPr lang="it-IT" b="1" dirty="0" smtClean="0">
                <a:solidFill>
                  <a:prstClr val="black"/>
                </a:solidFill>
              </a:rPr>
              <a:t>A1</a:t>
            </a:r>
            <a:r>
              <a:rPr lang="it-IT" dirty="0" smtClean="0">
                <a:solidFill>
                  <a:prstClr val="black"/>
                </a:solidFill>
              </a:rPr>
              <a:t>), </a:t>
            </a:r>
            <a:r>
              <a:rPr lang="it-IT" dirty="0">
                <a:solidFill>
                  <a:prstClr val="black"/>
                </a:solidFill>
              </a:rPr>
              <a:t>ma </a:t>
            </a:r>
            <a:r>
              <a:rPr lang="it-IT" dirty="0" smtClean="0">
                <a:solidFill>
                  <a:prstClr val="black"/>
                </a:solidFill>
              </a:rPr>
              <a:t>necessita soprattutto di </a:t>
            </a:r>
            <a:r>
              <a:rPr lang="it-IT" dirty="0">
                <a:solidFill>
                  <a:prstClr val="black"/>
                </a:solidFill>
              </a:rPr>
              <a:t>un approfondimento dell'uso dei vocaboli, lessico e </a:t>
            </a:r>
            <a:r>
              <a:rPr lang="it-IT" dirty="0" smtClean="0">
                <a:solidFill>
                  <a:prstClr val="black"/>
                </a:solidFill>
              </a:rPr>
              <a:t>conversazione. Alla fine i corsisti saranno in grado di sostenere </a:t>
            </a:r>
            <a:r>
              <a:rPr lang="it-IT" dirty="0">
                <a:solidFill>
                  <a:prstClr val="black"/>
                </a:solidFill>
              </a:rPr>
              <a:t>conversazioni in situazioni di vita </a:t>
            </a:r>
            <a:r>
              <a:rPr lang="it-IT" dirty="0" smtClean="0">
                <a:solidFill>
                  <a:prstClr val="black"/>
                </a:solidFill>
              </a:rPr>
              <a:t>reale. Numero minimo di partecipanti.</a:t>
            </a:r>
          </a:p>
          <a:p>
            <a:pPr algn="ctr"/>
            <a:endParaRPr lang="it-IT" dirty="0" smtClean="0">
              <a:solidFill>
                <a:prstClr val="black"/>
              </a:solidFill>
            </a:endParaRPr>
          </a:p>
          <a:p>
            <a:pPr algn="ctr"/>
            <a:r>
              <a:rPr lang="it-IT" dirty="0" smtClean="0">
                <a:solidFill>
                  <a:prstClr val="black"/>
                </a:solidFill>
              </a:rPr>
              <a:t>            </a:t>
            </a:r>
            <a:r>
              <a:rPr lang="it-IT" b="1" dirty="0" smtClean="0">
                <a:solidFill>
                  <a:prstClr val="black"/>
                </a:solidFill>
              </a:rPr>
              <a:t>Lezioni: </a:t>
            </a:r>
            <a:r>
              <a:rPr lang="it-IT" b="1" dirty="0">
                <a:solidFill>
                  <a:prstClr val="black"/>
                </a:solidFill>
              </a:rPr>
              <a:t>martedì dalle </a:t>
            </a:r>
            <a:r>
              <a:rPr lang="it-IT" b="1" dirty="0" smtClean="0">
                <a:solidFill>
                  <a:prstClr val="black"/>
                </a:solidFill>
              </a:rPr>
              <a:t>16.00 alle 17.30 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16386" name="Picture 2" descr="Corsi di gruppo in inglese - My English School™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6480720" cy="363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0953" cy="32129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58" y="3212976"/>
            <a:ext cx="6480042" cy="364502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27584" y="2132856"/>
            <a:ext cx="77768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SEBASTIANO SATTA E SERGIO </a:t>
            </a:r>
            <a:r>
              <a:rPr lang="it-IT" sz="2800" b="1" dirty="0" smtClean="0">
                <a:solidFill>
                  <a:srgbClr val="FF0000"/>
                </a:solidFill>
              </a:rPr>
              <a:t>ATZENI</a:t>
            </a:r>
          </a:p>
          <a:p>
            <a:pPr algn="ctr"/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b="1" dirty="0" smtClean="0">
                <a:solidFill>
                  <a:srgbClr val="FF0000"/>
                </a:solidFill>
              </a:rPr>
              <a:t>PASQUALINA DERIU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Il corso quest'anno si incentra sulla personalità letteraria di </a:t>
            </a:r>
            <a:r>
              <a:rPr lang="it-IT" dirty="0" smtClean="0">
                <a:solidFill>
                  <a:srgbClr val="FF0000"/>
                </a:solidFill>
              </a:rPr>
              <a:t>Sebastiano </a:t>
            </a:r>
            <a:r>
              <a:rPr lang="it-IT" dirty="0" err="1">
                <a:solidFill>
                  <a:srgbClr val="FF0000"/>
                </a:solidFill>
              </a:rPr>
              <a:t>Satta</a:t>
            </a:r>
            <a:r>
              <a:rPr lang="it-IT" dirty="0">
                <a:solidFill>
                  <a:srgbClr val="FF0000"/>
                </a:solidFill>
              </a:rPr>
              <a:t> e Sergio </a:t>
            </a:r>
            <a:r>
              <a:rPr lang="it-IT" dirty="0" err="1" smtClean="0">
                <a:solidFill>
                  <a:srgbClr val="FF0000"/>
                </a:solidFill>
              </a:rPr>
              <a:t>Atzeni</a:t>
            </a:r>
            <a:r>
              <a:rPr lang="it-IT" dirty="0" smtClean="0">
                <a:solidFill>
                  <a:srgbClr val="FF0000"/>
                </a:solidFill>
              </a:rPr>
              <a:t>, ambedue </a:t>
            </a:r>
            <a:r>
              <a:rPr lang="it-IT" dirty="0">
                <a:solidFill>
                  <a:srgbClr val="FF0000"/>
                </a:solidFill>
              </a:rPr>
              <a:t>amanti e custodi della cultura sarda che hanno saputo </a:t>
            </a:r>
            <a:r>
              <a:rPr lang="it-IT" dirty="0" smtClean="0">
                <a:solidFill>
                  <a:srgbClr val="FF0000"/>
                </a:solidFill>
              </a:rPr>
              <a:t>delineare, non </a:t>
            </a:r>
            <a:r>
              <a:rPr lang="it-IT" dirty="0">
                <a:solidFill>
                  <a:srgbClr val="FF0000"/>
                </a:solidFill>
              </a:rPr>
              <a:t>solo la poetica </a:t>
            </a:r>
            <a:r>
              <a:rPr lang="it-IT" dirty="0" smtClean="0">
                <a:solidFill>
                  <a:srgbClr val="FF0000"/>
                </a:solidFill>
              </a:rPr>
              <a:t>locale, </a:t>
            </a:r>
            <a:r>
              <a:rPr lang="it-IT" dirty="0">
                <a:solidFill>
                  <a:srgbClr val="FF0000"/>
                </a:solidFill>
              </a:rPr>
              <a:t>ma una lettura più </a:t>
            </a:r>
            <a:r>
              <a:rPr lang="it-IT" dirty="0" smtClean="0">
                <a:solidFill>
                  <a:srgbClr val="FF0000"/>
                </a:solidFill>
              </a:rPr>
              <a:t>ampia della </a:t>
            </a:r>
            <a:r>
              <a:rPr lang="it-IT" dirty="0">
                <a:solidFill>
                  <a:srgbClr val="FF0000"/>
                </a:solidFill>
              </a:rPr>
              <a:t>realtà</a:t>
            </a:r>
            <a:r>
              <a:rPr lang="it-IT" dirty="0" smtClean="0">
                <a:solidFill>
                  <a:srgbClr val="FF0000"/>
                </a:solidFill>
              </a:rPr>
              <a:t>.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Lezioni a cadenza settimanale, </a:t>
            </a:r>
            <a:r>
              <a:rPr lang="it-IT" b="1" dirty="0" err="1">
                <a:solidFill>
                  <a:srgbClr val="FF0000"/>
                </a:solidFill>
              </a:rPr>
              <a:t>martedi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>
                <a:solidFill>
                  <a:srgbClr val="FF0000"/>
                </a:solidFill>
              </a:rPr>
              <a:t>dalle </a:t>
            </a:r>
            <a:r>
              <a:rPr lang="it-IT" b="1" smtClean="0">
                <a:solidFill>
                  <a:srgbClr val="FF0000"/>
                </a:solidFill>
              </a:rPr>
              <a:t>17.30 </a:t>
            </a:r>
            <a:r>
              <a:rPr lang="it-IT" b="1" dirty="0">
                <a:solidFill>
                  <a:srgbClr val="FF0000"/>
                </a:solidFill>
              </a:rPr>
              <a:t>alle 19.00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1044</Words>
  <Application>Microsoft Office PowerPoint</Application>
  <PresentationFormat>Presentazione su schermo (4:3)</PresentationFormat>
  <Paragraphs>477</Paragraphs>
  <Slides>55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</dc:title>
  <dc:creator>Gianluca Bertani</dc:creator>
  <cp:lastModifiedBy>Gianluca Bertani</cp:lastModifiedBy>
  <cp:revision>270</cp:revision>
  <dcterms:created xsi:type="dcterms:W3CDTF">2023-09-23T13:41:54Z</dcterms:created>
  <dcterms:modified xsi:type="dcterms:W3CDTF">2024-10-03T14:14:38Z</dcterms:modified>
</cp:coreProperties>
</file>